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5.xml" ContentType="application/vnd.openxmlformats-officedocument.presentationml.notes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Default Extension="wmf" ContentType="image/x-wmf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s/slide6.xml" ContentType="application/vnd.openxmlformats-officedocument.presentationml.slide+xml"/>
  <Default Extension="bin" ContentType="application/vnd.openxmlformats-officedocument.presentationml.printerSettings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Override PartName="/ppt/notesSlides/notesSlide2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959" r:id="rId1"/>
  </p:sldMasterIdLst>
  <p:notesMasterIdLst>
    <p:notesMasterId r:id="rId37"/>
  </p:notesMasterIdLst>
  <p:handoutMasterIdLst>
    <p:handoutMasterId r:id="rId38"/>
  </p:handoutMasterIdLst>
  <p:sldIdLst>
    <p:sldId id="356" r:id="rId2"/>
    <p:sldId id="319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9" r:id="rId17"/>
    <p:sldId id="340" r:id="rId18"/>
    <p:sldId id="341" r:id="rId19"/>
    <p:sldId id="342" r:id="rId20"/>
    <p:sldId id="343" r:id="rId21"/>
    <p:sldId id="344" r:id="rId22"/>
    <p:sldId id="336" r:id="rId23"/>
    <p:sldId id="345" r:id="rId24"/>
    <p:sldId id="346" r:id="rId25"/>
    <p:sldId id="337" r:id="rId26"/>
    <p:sldId id="347" r:id="rId27"/>
    <p:sldId id="348" r:id="rId28"/>
    <p:sldId id="358" r:id="rId29"/>
    <p:sldId id="370" r:id="rId30"/>
    <p:sldId id="371" r:id="rId31"/>
    <p:sldId id="363" r:id="rId32"/>
    <p:sldId id="369" r:id="rId33"/>
    <p:sldId id="365" r:id="rId34"/>
    <p:sldId id="366" r:id="rId35"/>
    <p:sldId id="368" r:id="rId36"/>
  </p:sldIdLst>
  <p:sldSz cx="9144000" cy="6858000" type="screen4x3"/>
  <p:notesSz cx="7315200" cy="9601200"/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5pPr>
    <a:lvl6pPr marL="2286000" algn="l" defTabSz="457200" rtl="0" eaLnBrk="1" latinLnBrk="0" hangingPunct="1"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6pPr>
    <a:lvl7pPr marL="2743200" algn="l" defTabSz="457200" rtl="0" eaLnBrk="1" latinLnBrk="0" hangingPunct="1"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7pPr>
    <a:lvl8pPr marL="3200400" algn="l" defTabSz="457200" rtl="0" eaLnBrk="1" latinLnBrk="0" hangingPunct="1"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8pPr>
    <a:lvl9pPr marL="3657600" algn="l" defTabSz="457200" rtl="0" eaLnBrk="1" latinLnBrk="0" hangingPunct="1">
      <a:defRPr sz="1600" b="1" kern="1200">
        <a:solidFill>
          <a:schemeClr val="tx1"/>
        </a:solidFill>
        <a:latin typeface="Times New Roman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handouts6" frameSlides="1"/>
  <p:clrMru>
    <a:srgbClr val="CC0000"/>
    <a:srgbClr val="CC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71681" autoAdjust="0"/>
  </p:normalViewPr>
  <p:slideViewPr>
    <p:cSldViewPr>
      <p:cViewPr varScale="1">
        <p:scale>
          <a:sx n="86" d="100"/>
          <a:sy n="86" d="100"/>
        </p:scale>
        <p:origin x="-139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548" y="-102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C2F44AE3-D9A2-2E4E-AC2E-3D9EC35A04B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 b="0">
                <a:latin typeface="Arial" charset="0"/>
              </a:defRPr>
            </a:lvl1pPr>
          </a:lstStyle>
          <a:p>
            <a:pPr>
              <a:defRPr/>
            </a:pPr>
            <a:fld id="{15C66E88-088F-5B4D-B9E9-54E8DFF0EF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0F2403-4AB9-4141-8399-CD0D190E415F}" type="slidenum">
              <a:rPr lang="en-US"/>
              <a:pPr/>
              <a:t>3</a:t>
            </a:fld>
            <a:endParaRPr lang="en-US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4BF08EC-C50D-B847-A47C-3BD14B4BE23B}" type="slidenum">
              <a:rPr lang="en-US"/>
              <a:pPr/>
              <a:t>13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006B2D3-FF51-3A4F-AA1B-20B049D017C4}" type="slidenum">
              <a:rPr lang="en-US"/>
              <a:pPr/>
              <a:t>14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Which kind of users more likely to use these?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4422AB5-88B3-5743-A8CA-668986CDF248}" type="slidenum">
              <a:rPr lang="en-US"/>
              <a:pPr/>
              <a:t>16</a:t>
            </a:fld>
            <a:endParaRPr lang="en-US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9A3FFC9-5DDF-224A-BC88-9D73C71F53BF}" type="slidenum">
              <a:rPr lang="en-US"/>
              <a:pPr/>
              <a:t>17</a:t>
            </a:fld>
            <a:endParaRPr lang="en-US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E716E-C1FD-4548-B872-1E4BF9B33147}" type="slidenum">
              <a:rPr lang="en-US"/>
              <a:pPr/>
              <a:t>18</a:t>
            </a:fld>
            <a:endParaRPr lang="en-US"/>
          </a:p>
        </p:txBody>
      </p:sp>
      <p:sp>
        <p:nvSpPr>
          <p:cNvPr id="86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F3E478-2AB1-464A-973E-4DFFE813DC06}" type="slidenum">
              <a:rPr lang="en-US"/>
              <a:pPr/>
              <a:t>19</a:t>
            </a:fld>
            <a:endParaRPr lang="en-US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FA015-30AD-C645-B003-5E3A47507566}" type="slidenum">
              <a:rPr lang="en-US"/>
              <a:pPr/>
              <a:t>20</a:t>
            </a:fld>
            <a:endParaRPr lang="en-US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381033A-2F54-A24E-954E-E38A9E188561}" type="slidenum">
              <a:rPr lang="en-US"/>
              <a:pPr/>
              <a:t>21</a:t>
            </a:fld>
            <a:endParaRPr lang="en-US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0A6DBFA-11EC-AF4D-A3B9-B8968D1C9A17}" type="slidenum">
              <a:rPr lang="en-US"/>
              <a:pPr/>
              <a:t>23</a:t>
            </a:fld>
            <a:endParaRPr lang="en-US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C932EE1-9B12-9741-BBF5-470C542214BA}" type="slidenum">
              <a:rPr lang="en-US"/>
              <a:pPr/>
              <a:t>24</a:t>
            </a:fld>
            <a:endParaRPr lang="en-US"/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/>
              <a:t>Hospitals… you would think it is solved… but it isn’t.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129424D-6BD9-174F-9297-BD78CEFA40DB}" type="slidenum">
              <a:rPr lang="en-US"/>
              <a:pPr/>
              <a:t>4</a:t>
            </a:fld>
            <a:endParaRPr lang="en-US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These have not taken off!</a:t>
            </a:r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3EDE8C-D72F-6D4F-B2A8-173E70802919}" type="slidenum">
              <a:rPr lang="en-US"/>
              <a:pPr/>
              <a:t>26</a:t>
            </a:fld>
            <a:endParaRPr lang="en-US"/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518210-91BC-524A-9E8A-7FF708FB5B7E}" type="slidenum">
              <a:rPr lang="en-US"/>
              <a:pPr/>
              <a:t>27</a:t>
            </a:fld>
            <a:endParaRPr lang="en-US"/>
          </a:p>
        </p:txBody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What would this look like</a:t>
            </a:r>
            <a:r>
              <a:rPr lang="en-US" dirty="0" smtClean="0"/>
              <a:t>?  Do we have anything like this. </a:t>
            </a:r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From: </a:t>
            </a:r>
            <a:r>
              <a:rPr lang="en-US" dirty="0" err="1" smtClean="0"/>
              <a:t>https://www.interaction-design.org/encyclopedia/cscw_computer_supported_cooperative_work.html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66E88-088F-5B4D-B9E9-54E8DFF0EFD5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AutoNum type="arabicPeriod"/>
            </a:pPr>
            <a:r>
              <a:rPr lang="en-US" baseline="0" dirty="0" smtClean="0"/>
              <a:t>Adoption may be affected if too much work is needed without a compensating benefit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228600" indent="-228600">
              <a:buAutoNum type="arabicPeriod"/>
            </a:pPr>
            <a:r>
              <a:rPr lang="en-US" baseline="0" dirty="0" smtClean="0"/>
              <a:t>Intuition of managers may not appreciate how technology will be received by other group members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3. Tragedy of the commons</a:t>
            </a:r>
            <a:r>
              <a:rPr lang="en-US" baseline="0" dirty="0" smtClean="0"/>
              <a:t> – a technology may cease to be useful if too many people embrace it   E.g. too much email. </a:t>
            </a:r>
          </a:p>
          <a:p>
            <a:r>
              <a:rPr lang="en-US" baseline="0" dirty="0" smtClean="0"/>
              <a:t>Prisoner’s dilemma – if everyone looks to their own best interest, free riding on coat tails of others, then outcomes deteriorate and use may collapse altogether.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4. If a new channel disrupts information exchange, it will lead to uncertainty about where to find information and may change who knows what thus changing authority potentially. </a:t>
            </a:r>
          </a:p>
          <a:p>
            <a:endParaRPr lang="en-US" baseline="0" dirty="0" smtClean="0"/>
          </a:p>
          <a:p>
            <a:pPr marL="228600" indent="-228600">
              <a:buAutoNum type="arabicPeriod" startAt="5"/>
            </a:pPr>
            <a:r>
              <a:rPr lang="en-US" baseline="0" dirty="0" smtClean="0"/>
              <a:t>Exceptions are just often not handled – hard to handle – disrupt how workflow systems work!   A good manager knows how to deal with exceptions to policy, software does not. </a:t>
            </a:r>
          </a:p>
          <a:p>
            <a:pPr marL="228600" indent="-228600">
              <a:buAutoNum type="arabicPeriod" startAt="5"/>
            </a:pPr>
            <a:r>
              <a:rPr lang="en-US" baseline="0" dirty="0" smtClean="0"/>
              <a:t>Should not be obtrusive and yet need to be accessible.</a:t>
            </a:r>
          </a:p>
          <a:p>
            <a:pPr marL="228600" indent="-228600">
              <a:buAutoNum type="arabicPeriod" startAt="5"/>
            </a:pPr>
            <a:r>
              <a:rPr lang="en-US" baseline="0" dirty="0" smtClean="0"/>
              <a:t>Mentioned this already – providing evidence something helps is a killer</a:t>
            </a:r>
          </a:p>
          <a:p>
            <a:pPr marL="228600" indent="-228600">
              <a:buAutoNum type="arabicPeriod" startAt="5"/>
            </a:pPr>
            <a:r>
              <a:rPr lang="en-US" baseline="0" dirty="0" smtClean="0"/>
              <a:t>Adoption has to be considered from the get go.  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66E88-088F-5B4D-B9E9-54E8DFF0EFD5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Internet, WWW led to ability to be able to know what distant collaborators are doing. </a:t>
            </a:r>
          </a:p>
          <a:p>
            <a:r>
              <a:rPr lang="en-US" dirty="0" smtClean="0"/>
              <a:t>But now we know too much and worry what</a:t>
            </a:r>
            <a:r>
              <a:rPr lang="en-US" baseline="0" dirty="0" smtClean="0"/>
              <a:t> people know about you  - privacy and disruption an </a:t>
            </a:r>
            <a:r>
              <a:rPr lang="en-US" baseline="0" smtClean="0"/>
              <a:t>issue since 1996</a:t>
            </a:r>
          </a:p>
          <a:p>
            <a:endParaRPr lang="en-US" baseline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5C66E88-088F-5B4D-B9E9-54E8DFF0EFD5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9C1A1C-C0DD-A24F-98A0-11CE05A9A184}" type="slidenum">
              <a:rPr lang="en-US"/>
              <a:pPr/>
              <a:t>35</a:t>
            </a:fld>
            <a:endParaRPr lang="en-US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BB5887A-56E8-5444-8CF0-BCB083E5A8E6}" type="slidenum">
              <a:rPr lang="en-US"/>
              <a:pPr/>
              <a:t>5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9363" y="711200"/>
            <a:ext cx="4813300" cy="3609975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4063"/>
            <a:ext cx="5426075" cy="4330700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DC07FC-B763-DB40-AB19-F0B28D0659BA}" type="slidenum">
              <a:rPr lang="en-US"/>
              <a:pPr/>
              <a:t>6</a:t>
            </a:fld>
            <a:endParaRPr lang="en-US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49363" y="711200"/>
            <a:ext cx="4813300" cy="3609975"/>
          </a:xfrm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4563" y="4564063"/>
            <a:ext cx="5426075" cy="4330700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Tangible</a:t>
            </a:r>
            <a:r>
              <a:rPr lang="en-US" baseline="0" dirty="0" smtClean="0"/>
              <a:t> computing – again… not so prevalent! Still coming?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20D7889-2F07-C442-83BC-66644EEDFB46}" type="slidenum">
              <a:rPr lang="en-US"/>
              <a:pPr/>
              <a:t>8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FFAFA1D-BF8E-C843-8BD6-8291E433EE69}" type="slidenum">
              <a:rPr lang="en-US"/>
              <a:pPr/>
              <a:t>9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CBDBD6-4AFE-8740-8343-56B3D35B000B}" type="slidenum">
              <a:rPr lang="en-US"/>
              <a:pPr/>
              <a:t>10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These are still challenges!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3D6CCCC-7A6F-0146-A41A-2BD94F5D3C04}" type="slidenum">
              <a:rPr lang="en-US"/>
              <a:pPr/>
              <a:t>11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17A694-380F-234B-B295-7F345E174946}" type="slidenum">
              <a:rPr lang="en-US"/>
              <a:pPr/>
              <a:t>12</a:t>
            </a:fld>
            <a:endParaRPr lang="en-US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58888" y="720725"/>
            <a:ext cx="4800600" cy="3600450"/>
          </a:xfrm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A4174-FAEE-764E-BD6F-96D58149237C}" type="datetime1">
              <a:rPr lang="en-US"/>
              <a:pPr>
                <a:defRPr/>
              </a:pPr>
              <a:t>6/24/15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71A0B0-4DA2-1545-9FA0-DAF5BEE43D04}" type="slidenum">
              <a:rPr lang="en-US"/>
              <a:pPr>
                <a:defRPr/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AD4954-66BE-D549-BD2F-4FF807536BC9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170593-F78D-2549-810E-04C3012313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F366BA-9CA8-F247-A850-ED6BBD4AE031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CA0B0-7957-1345-BBA8-88CA5B34C6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10CE0A-4C86-104C-A75A-519DEB48BD8E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5CDAB-B0AC-8549-8ABC-828A1F7431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163AAD-E9AC-0449-BA62-F82C9A42CE2D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2786A0-73A1-214E-8CCB-32B98BBD7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2EE9CD-419A-544D-80F8-991A8F8DF9FA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456871-0503-C846-8A34-7FE3C6B8D9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093866-044C-CD42-BA12-0CE364AC13CC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AC91D4-5519-254B-92EE-87EF76BEBB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DC928-964F-604C-A979-BE9A93A9B9CB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E0F731-AA1A-024E-9225-B121B4618F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4EE52-7DF8-BA47-986F-CD76CCAB1C67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0DB9B3-5502-0841-A2CA-BE60CE5BB6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11021B-F1F2-CF45-9D32-AC5E390EF9B4}" type="datetime1">
              <a:rPr lang="en-US"/>
              <a:pPr>
                <a:defRPr/>
              </a:pPr>
              <a:t>6/24/15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00DCC3-DF60-EE48-BF61-8AE9486635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143581-C492-404D-A686-E8017FD94D5D}" type="datetime1">
              <a:rPr lang="en-US"/>
              <a:pPr>
                <a:defRPr/>
              </a:pPr>
              <a:t>6/24/15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636E19-AA68-2E4A-8088-97113DC0854E}" type="slidenum">
              <a:rPr lang="en-US"/>
              <a:pPr>
                <a:defRPr/>
              </a:pPr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7BD1DD3-CE90-154B-8E0C-DA01093284C1}" type="datetime1">
              <a:rPr lang="en-US"/>
              <a:pPr>
                <a:defRPr/>
              </a:pPr>
              <a:t>6/24/15</a:t>
            </a:fld>
            <a:endParaRPr lang="en-US" sz="100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57A28CA7-6C3C-FA44-9B68-9FA5602D169E}" type="slidenum">
              <a:rPr lang="en-US"/>
              <a:pPr>
                <a:defRPr/>
              </a:pPr>
              <a:t>‹#›</a:t>
            </a:fld>
            <a:endParaRPr lang="en-US" sz="1000" b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CSCW Technologies over time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54603" y="2326270"/>
            <a:ext cx="1846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Rich Instant Messaging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7772400" cy="4876800"/>
          </a:xfrm>
        </p:spPr>
        <p:txBody>
          <a:bodyPr/>
          <a:lstStyle/>
          <a:p>
            <a:r>
              <a:rPr lang="en-US" sz="2800"/>
              <a:t>Can do much more than text </a:t>
            </a:r>
          </a:p>
          <a:p>
            <a:pPr lvl="1"/>
            <a:r>
              <a:rPr lang="en-US" sz="2400"/>
              <a:t>How does one handle complexity?</a:t>
            </a:r>
          </a:p>
          <a:p>
            <a:pPr lvl="1"/>
            <a:r>
              <a:rPr lang="en-US" sz="2400"/>
              <a:t>How does one handle interruption?</a:t>
            </a:r>
          </a:p>
        </p:txBody>
      </p:sp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5867400" y="6324600"/>
            <a:ext cx="2971800" cy="228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chemeClr val="bg1"/>
                </a:solidFill>
                <a:latin typeface="Verdana" charset="0"/>
              </a:rPr>
              <a:t>Community Bar, by Gregor Mcewan, U Calgary</a:t>
            </a:r>
          </a:p>
        </p:txBody>
      </p:sp>
      <p:pic>
        <p:nvPicPr>
          <p:cNvPr id="68613" name="Picture 5" descr="communityba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4E98"/>
              </a:clrFrom>
              <a:clrTo>
                <a:srgbClr val="004E98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0" y="1362075"/>
            <a:ext cx="2619375" cy="526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8614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Chat rooms/MUDS/Virtual worlds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208963" cy="4824413"/>
          </a:xfrm>
        </p:spPr>
        <p:txBody>
          <a:bodyPr/>
          <a:lstStyle/>
          <a:p>
            <a:r>
              <a:rPr lang="en-US" sz="2400"/>
              <a:t>Space for meeting and interacting with people</a:t>
            </a:r>
          </a:p>
          <a:p>
            <a:pPr lvl="1"/>
            <a:r>
              <a:rPr lang="en-US" sz="2000"/>
              <a:t>from text to 3d spaces</a:t>
            </a:r>
          </a:p>
          <a:p>
            <a:pPr lvl="1"/>
            <a:r>
              <a:rPr lang="en-US" sz="2000"/>
              <a:t>can move between </a:t>
            </a:r>
            <a:br>
              <a:rPr lang="en-US" sz="2000"/>
            </a:br>
            <a:r>
              <a:rPr lang="en-US" sz="2000"/>
              <a:t>‘rooms’ and/or around space</a:t>
            </a:r>
          </a:p>
          <a:p>
            <a:pPr lvl="1"/>
            <a:r>
              <a:rPr lang="en-US" sz="2000"/>
              <a:t>seeing/manipulating artifacts</a:t>
            </a:r>
          </a:p>
          <a:p>
            <a:pPr lvl="1"/>
            <a:r>
              <a:rPr lang="en-US" sz="2000"/>
              <a:t>self-representation (avatars)</a:t>
            </a:r>
          </a:p>
          <a:p>
            <a:pPr lvl="1"/>
            <a:endParaRPr lang="en-US" sz="2000"/>
          </a:p>
          <a:p>
            <a:pPr lvl="1"/>
            <a:r>
              <a:rPr lang="en-US" sz="2000"/>
              <a:t>community of strangers</a:t>
            </a:r>
          </a:p>
          <a:p>
            <a:pPr lvl="1"/>
            <a:r>
              <a:rPr lang="en-US" sz="2000"/>
              <a:t>shared purpose…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4191000" y="6629400"/>
            <a:ext cx="4724400" cy="228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latin typeface="Verdana" charset="0"/>
              </a:rPr>
              <a:t>Fred Hutchinson Cancer Research Center: Social Support for Cancer Patients </a:t>
            </a:r>
          </a:p>
        </p:txBody>
      </p:sp>
      <p:pic>
        <p:nvPicPr>
          <p:cNvPr id="7066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3098800"/>
            <a:ext cx="4495800" cy="3490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Screens/Windows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3716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Share unaltered single user applications</a:t>
            </a:r>
          </a:p>
          <a:p>
            <a:pPr lvl="1"/>
            <a:r>
              <a:rPr lang="en-US" sz="2400" dirty="0"/>
              <a:t>technical concerns</a:t>
            </a:r>
          </a:p>
          <a:p>
            <a:pPr lvl="2"/>
            <a:r>
              <a:rPr lang="en-US" sz="2000" dirty="0"/>
              <a:t>how regions are captured/transmitted</a:t>
            </a:r>
          </a:p>
          <a:p>
            <a:pPr lvl="2"/>
            <a:r>
              <a:rPr lang="en-US" sz="2000" dirty="0"/>
              <a:t>architectural limitations</a:t>
            </a:r>
          </a:p>
          <a:p>
            <a:pPr lvl="2"/>
            <a:r>
              <a:rPr lang="en-US" sz="2000" dirty="0"/>
              <a:t>controlling input </a:t>
            </a:r>
          </a:p>
          <a:p>
            <a:pPr lvl="2"/>
            <a:r>
              <a:rPr lang="en-US" sz="2000" dirty="0"/>
              <a:t>access control…</a:t>
            </a:r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social limitations </a:t>
            </a:r>
          </a:p>
          <a:p>
            <a:pPr lvl="2"/>
            <a:r>
              <a:rPr lang="en-US" sz="2000" dirty="0" err="1"/>
              <a:t>turntaking</a:t>
            </a:r>
            <a:endParaRPr lang="en-US" sz="2000" dirty="0"/>
          </a:p>
          <a:p>
            <a:pPr lvl="2"/>
            <a:r>
              <a:rPr lang="en-US" sz="2000" dirty="0"/>
              <a:t>control</a:t>
            </a:r>
          </a:p>
          <a:p>
            <a:pPr lvl="2"/>
            <a:r>
              <a:rPr lang="en-US" sz="2000" dirty="0"/>
              <a:t>privacy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495800" y="2209800"/>
            <a:ext cx="3952875" cy="3657600"/>
            <a:chOff x="3264" y="1824"/>
            <a:chExt cx="2058" cy="1872"/>
          </a:xfrm>
        </p:grpSpPr>
        <p:pic>
          <p:nvPicPr>
            <p:cNvPr id="72711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264" y="2736"/>
              <a:ext cx="2052" cy="960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72712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512" y="1824"/>
              <a:ext cx="810" cy="888"/>
            </a:xfrm>
            <a:prstGeom prst="rect">
              <a:avLst/>
            </a:prstGeom>
            <a:noFill/>
            <a:ln w="12699">
              <a:noFill/>
              <a:miter lim="800000"/>
              <a:headEnd type="none" w="sm" len="sm"/>
              <a:tailEnd type="none" w="sm" len="sm"/>
            </a:ln>
          </p:spPr>
        </p:pic>
        <p:sp>
          <p:nvSpPr>
            <p:cNvPr id="72713" name="Line 7"/>
            <p:cNvSpPr>
              <a:spLocks noChangeShapeType="1"/>
            </p:cNvSpPr>
            <p:nvPr/>
          </p:nvSpPr>
          <p:spPr bwMode="auto">
            <a:xfrm flipV="1">
              <a:off x="3936" y="2304"/>
              <a:ext cx="576" cy="672"/>
            </a:xfrm>
            <a:prstGeom prst="line">
              <a:avLst/>
            </a:prstGeom>
            <a:noFill/>
            <a:ln w="12699">
              <a:solidFill>
                <a:schemeClr val="tx1"/>
              </a:solidFill>
              <a:round/>
              <a:headEnd type="triangle" w="med" len="med"/>
              <a:tailEnd type="none" w="sm" len="sm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72709" name="Text Box 8"/>
          <p:cNvSpPr txBox="1">
            <a:spLocks noChangeArrowheads="1"/>
          </p:cNvSpPr>
          <p:nvPr/>
        </p:nvSpPr>
        <p:spPr bwMode="auto">
          <a:xfrm>
            <a:off x="5181600" y="6015038"/>
            <a:ext cx="3505200" cy="706437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latin typeface="Verdana" charset="0"/>
              </a:rPr>
              <a:t>Richardson, T., Stafford-Fraser, Q., Wood, K. and Hopper, A.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sz="900" b="0">
                <a:latin typeface="Verdana" charset="0"/>
              </a:rPr>
              <a:t>Virtual Network Computing. IEEE Internet Computing. Vol. 2, No. 1. p33-39. January/February, 1998. </a:t>
            </a:r>
          </a:p>
        </p:txBody>
      </p:sp>
      <p:sp>
        <p:nvSpPr>
          <p:cNvPr id="72710" name="Text Box 10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Multi-user editors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True groupware for visual artifacts</a:t>
            </a:r>
          </a:p>
          <a:p>
            <a:pPr lvl="1"/>
            <a:r>
              <a:rPr lang="en-US" sz="2000" dirty="0"/>
              <a:t>structured documents (e.g., text paper)</a:t>
            </a:r>
          </a:p>
          <a:p>
            <a:pPr lvl="1"/>
            <a:r>
              <a:rPr lang="en-US" sz="2000" dirty="0"/>
              <a:t>visual workspace (2d graphics)</a:t>
            </a:r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awareness</a:t>
            </a:r>
          </a:p>
          <a:p>
            <a:pPr lvl="1"/>
            <a:r>
              <a:rPr lang="en-US" sz="2000" dirty="0"/>
              <a:t>conflicting actions</a:t>
            </a:r>
          </a:p>
          <a:p>
            <a:pPr lvl="1"/>
            <a:r>
              <a:rPr lang="en-US" sz="2000" dirty="0"/>
              <a:t>tight vs.  loose coupling</a:t>
            </a:r>
          </a:p>
          <a:p>
            <a:pPr lvl="1"/>
            <a:r>
              <a:rPr lang="en-US" sz="2000" dirty="0"/>
              <a:t>relaxed </a:t>
            </a:r>
            <a:r>
              <a:rPr lang="en-US" sz="2000" dirty="0" smtClean="0"/>
              <a:t>WYSIWIS</a:t>
            </a:r>
          </a:p>
          <a:p>
            <a:pPr lvl="1"/>
            <a:endParaRPr lang="en-US" sz="2000" dirty="0" smtClean="0"/>
          </a:p>
          <a:p>
            <a:pPr lvl="1"/>
            <a:r>
              <a:rPr lang="en-US" sz="2000" dirty="0" smtClean="0"/>
              <a:t>Google docs!</a:t>
            </a:r>
          </a:p>
          <a:p>
            <a:pPr lvl="1"/>
            <a:endParaRPr lang="en-US" sz="2000" dirty="0"/>
          </a:p>
          <a:p>
            <a:pPr lvl="1"/>
            <a:endParaRPr lang="en-US" sz="1600" dirty="0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267200" y="3048000"/>
            <a:ext cx="4570413" cy="2668588"/>
            <a:chOff x="2177" y="1701"/>
            <a:chExt cx="3582" cy="1900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4000" y="1701"/>
              <a:ext cx="1759" cy="1892"/>
              <a:chOff x="4000" y="1701"/>
              <a:chExt cx="1759" cy="1892"/>
            </a:xfrm>
          </p:grpSpPr>
          <p:pic>
            <p:nvPicPr>
              <p:cNvPr id="74814" name="Picture 6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4000" y="1701"/>
                <a:ext cx="1759" cy="1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815" name="Line 7"/>
              <p:cNvSpPr>
                <a:spLocks noChangeShapeType="1"/>
              </p:cNvSpPr>
              <p:nvPr/>
            </p:nvSpPr>
            <p:spPr bwMode="auto">
              <a:xfrm>
                <a:off x="5360" y="2156"/>
                <a:ext cx="161" cy="1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16" name="Line 8"/>
              <p:cNvSpPr>
                <a:spLocks noChangeShapeType="1"/>
              </p:cNvSpPr>
              <p:nvPr/>
            </p:nvSpPr>
            <p:spPr bwMode="auto">
              <a:xfrm>
                <a:off x="4787" y="2237"/>
                <a:ext cx="160" cy="1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9"/>
            <p:cNvGrpSpPr>
              <a:grpSpLocks/>
            </p:cNvGrpSpPr>
            <p:nvPr/>
          </p:nvGrpSpPr>
          <p:grpSpPr bwMode="auto">
            <a:xfrm>
              <a:off x="2177" y="1701"/>
              <a:ext cx="1730" cy="1900"/>
              <a:chOff x="2177" y="1701"/>
              <a:chExt cx="1730" cy="1900"/>
            </a:xfrm>
          </p:grpSpPr>
          <p:pic>
            <p:nvPicPr>
              <p:cNvPr id="74811" name="Picture 10"/>
              <p:cNvPicPr>
                <a:picLocks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177" y="1701"/>
                <a:ext cx="1730" cy="19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4812" name="Line 11"/>
              <p:cNvSpPr>
                <a:spLocks noChangeShapeType="1"/>
              </p:cNvSpPr>
              <p:nvPr/>
            </p:nvSpPr>
            <p:spPr bwMode="auto">
              <a:xfrm>
                <a:off x="3514" y="2157"/>
                <a:ext cx="159" cy="175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813" name="Line 12"/>
              <p:cNvSpPr>
                <a:spLocks noChangeShapeType="1"/>
              </p:cNvSpPr>
              <p:nvPr/>
            </p:nvSpPr>
            <p:spPr bwMode="auto">
              <a:xfrm>
                <a:off x="2951" y="2239"/>
                <a:ext cx="157" cy="17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stealth" w="med" len="lg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4800600" y="5827713"/>
            <a:ext cx="3690938" cy="1030287"/>
            <a:chOff x="2771" y="3670"/>
            <a:chExt cx="2325" cy="649"/>
          </a:xfrm>
        </p:grpSpPr>
        <p:grpSp>
          <p:nvGrpSpPr>
            <p:cNvPr id="6" name="Group 14"/>
            <p:cNvGrpSpPr>
              <a:grpSpLocks/>
            </p:cNvGrpSpPr>
            <p:nvPr/>
          </p:nvGrpSpPr>
          <p:grpSpPr bwMode="auto">
            <a:xfrm>
              <a:off x="4600" y="3693"/>
              <a:ext cx="496" cy="569"/>
              <a:chOff x="4600" y="3693"/>
              <a:chExt cx="496" cy="569"/>
            </a:xfrm>
          </p:grpSpPr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4600" y="3766"/>
                <a:ext cx="367" cy="289"/>
                <a:chOff x="4600" y="3766"/>
                <a:chExt cx="367" cy="289"/>
              </a:xfrm>
            </p:grpSpPr>
            <p:grpSp>
              <p:nvGrpSpPr>
                <p:cNvPr id="8" name="Group 16"/>
                <p:cNvGrpSpPr>
                  <a:grpSpLocks/>
                </p:cNvGrpSpPr>
                <p:nvPr/>
              </p:nvGrpSpPr>
              <p:grpSpPr bwMode="auto">
                <a:xfrm>
                  <a:off x="4600" y="3882"/>
                  <a:ext cx="367" cy="173"/>
                  <a:chOff x="4600" y="3882"/>
                  <a:chExt cx="367" cy="173"/>
                </a:xfrm>
              </p:grpSpPr>
              <p:sp>
                <p:nvSpPr>
                  <p:cNvPr id="74807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4600" y="3889"/>
                    <a:ext cx="367" cy="16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808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4600" y="3882"/>
                    <a:ext cx="367" cy="166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9" name="Group 19"/>
                <p:cNvGrpSpPr>
                  <a:grpSpLocks/>
                </p:cNvGrpSpPr>
                <p:nvPr/>
              </p:nvGrpSpPr>
              <p:grpSpPr bwMode="auto">
                <a:xfrm>
                  <a:off x="4608" y="3766"/>
                  <a:ext cx="136" cy="218"/>
                  <a:chOff x="4608" y="3766"/>
                  <a:chExt cx="136" cy="218"/>
                </a:xfrm>
              </p:grpSpPr>
              <p:sp>
                <p:nvSpPr>
                  <p:cNvPr id="74805" name="AutoShape 20"/>
                  <p:cNvSpPr>
                    <a:spLocks noChangeArrowheads="1"/>
                  </p:cNvSpPr>
                  <p:nvPr/>
                </p:nvSpPr>
                <p:spPr bwMode="auto">
                  <a:xfrm rot="-5880000" flipH="1" flipV="1">
                    <a:off x="4572" y="3828"/>
                    <a:ext cx="192" cy="12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150 w 21600"/>
                      <a:gd name="T13" fmla="*/ 3060 h 21600"/>
                      <a:gd name="T14" fmla="*/ 18450 w 21600"/>
                      <a:gd name="T15" fmla="*/ 1854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645" y="21600"/>
                        </a:lnTo>
                        <a:lnTo>
                          <a:pt x="1895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806" name="Rectangle 21"/>
                  <p:cNvSpPr>
                    <a:spLocks noChangeArrowheads="1"/>
                  </p:cNvSpPr>
                  <p:nvPr/>
                </p:nvSpPr>
                <p:spPr bwMode="auto">
                  <a:xfrm rot="-480000">
                    <a:off x="4730" y="3766"/>
                    <a:ext cx="14" cy="21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0" name="Group 22"/>
                <p:cNvGrpSpPr>
                  <a:grpSpLocks/>
                </p:cNvGrpSpPr>
                <p:nvPr/>
              </p:nvGrpSpPr>
              <p:grpSpPr bwMode="auto">
                <a:xfrm>
                  <a:off x="4768" y="3939"/>
                  <a:ext cx="60" cy="25"/>
                  <a:chOff x="4768" y="3939"/>
                  <a:chExt cx="60" cy="25"/>
                </a:xfrm>
              </p:grpSpPr>
              <p:grpSp>
                <p:nvGrpSpPr>
                  <p:cNvPr id="11" name="Group 23"/>
                  <p:cNvGrpSpPr>
                    <a:grpSpLocks/>
                  </p:cNvGrpSpPr>
                  <p:nvPr/>
                </p:nvGrpSpPr>
                <p:grpSpPr bwMode="auto">
                  <a:xfrm>
                    <a:off x="4769" y="3939"/>
                    <a:ext cx="59" cy="25"/>
                    <a:chOff x="4769" y="3939"/>
                    <a:chExt cx="59" cy="25"/>
                  </a:xfrm>
                </p:grpSpPr>
                <p:sp>
                  <p:nvSpPr>
                    <p:cNvPr id="74803" name="Arc 24"/>
                    <p:cNvSpPr>
                      <a:spLocks/>
                    </p:cNvSpPr>
                    <p:nvPr/>
                  </p:nvSpPr>
                  <p:spPr bwMode="auto">
                    <a:xfrm>
                      <a:off x="4769" y="3939"/>
                      <a:ext cx="30" cy="25"/>
                    </a:xfrm>
                    <a:custGeom>
                      <a:avLst/>
                      <a:gdLst>
                        <a:gd name="T0" fmla="*/ 0 w 21600"/>
                        <a:gd name="T1" fmla="*/ 0 h 21588"/>
                        <a:gd name="T2" fmla="*/ 0 w 21600"/>
                        <a:gd name="T3" fmla="*/ 0 h 21588"/>
                        <a:gd name="T4" fmla="*/ 0 w 21600"/>
                        <a:gd name="T5" fmla="*/ 0 h 21588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88"/>
                        <a:gd name="T11" fmla="*/ 21600 w 21600"/>
                        <a:gd name="T12" fmla="*/ 21588 h 21588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88" fill="none" extrusionOk="0">
                          <a:moveTo>
                            <a:pt x="0" y="21588"/>
                          </a:moveTo>
                          <a:cubicBezTo>
                            <a:pt x="0" y="9938"/>
                            <a:pt x="9237" y="388"/>
                            <a:pt x="20880" y="0"/>
                          </a:cubicBezTo>
                        </a:path>
                        <a:path w="21600" h="21588" stroke="0" extrusionOk="0">
                          <a:moveTo>
                            <a:pt x="0" y="21588"/>
                          </a:moveTo>
                          <a:cubicBezTo>
                            <a:pt x="0" y="9938"/>
                            <a:pt x="9237" y="388"/>
                            <a:pt x="20880" y="0"/>
                          </a:cubicBezTo>
                          <a:lnTo>
                            <a:pt x="21600" y="21588"/>
                          </a:ln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chemeClr val="tx2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804" name="Arc 25"/>
                    <p:cNvSpPr>
                      <a:spLocks/>
                    </p:cNvSpPr>
                    <p:nvPr/>
                  </p:nvSpPr>
                  <p:spPr bwMode="auto">
                    <a:xfrm>
                      <a:off x="4798" y="3939"/>
                      <a:ext cx="30" cy="25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noFill/>
                    <a:ln w="12700" cap="rnd">
                      <a:solidFill>
                        <a:schemeClr val="tx2"/>
                      </a:solidFill>
                      <a:round/>
                      <a:headEnd type="none" w="sm" len="sm"/>
                      <a:tailEnd type="none" w="sm" len="sm"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480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4768" y="3960"/>
                    <a:ext cx="6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800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4750" y="3954"/>
                  <a:ext cx="18" cy="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2" name="Group 28"/>
              <p:cNvGrpSpPr>
                <a:grpSpLocks/>
              </p:cNvGrpSpPr>
              <p:nvPr/>
            </p:nvGrpSpPr>
            <p:grpSpPr bwMode="auto">
              <a:xfrm>
                <a:off x="4805" y="3693"/>
                <a:ext cx="291" cy="569"/>
                <a:chOff x="4805" y="3693"/>
                <a:chExt cx="291" cy="569"/>
              </a:xfrm>
            </p:grpSpPr>
            <p:sp>
              <p:nvSpPr>
                <p:cNvPr id="74787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4938" y="4038"/>
                  <a:ext cx="158" cy="4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88" name="Line 30"/>
                <p:cNvSpPr>
                  <a:spLocks noChangeShapeType="1"/>
                </p:cNvSpPr>
                <p:nvPr/>
              </p:nvSpPr>
              <p:spPr bwMode="auto">
                <a:xfrm>
                  <a:off x="4938" y="4085"/>
                  <a:ext cx="83" cy="17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89" name="Line 31"/>
                <p:cNvSpPr>
                  <a:spLocks noChangeShapeType="1"/>
                </p:cNvSpPr>
                <p:nvPr/>
              </p:nvSpPr>
              <p:spPr bwMode="auto">
                <a:xfrm flipH="1">
                  <a:off x="4938" y="3829"/>
                  <a:ext cx="71" cy="147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0" name="Line 32"/>
                <p:cNvSpPr>
                  <a:spLocks noChangeShapeType="1"/>
                </p:cNvSpPr>
                <p:nvPr/>
              </p:nvSpPr>
              <p:spPr bwMode="auto">
                <a:xfrm flipH="1" flipV="1">
                  <a:off x="4920" y="3896"/>
                  <a:ext cx="18" cy="7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1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4904" y="3829"/>
                  <a:ext cx="22" cy="7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2" name="Arc 34"/>
                <p:cNvSpPr>
                  <a:spLocks/>
                </p:cNvSpPr>
                <p:nvPr/>
              </p:nvSpPr>
              <p:spPr bwMode="auto">
                <a:xfrm>
                  <a:off x="4901" y="3752"/>
                  <a:ext cx="137" cy="124"/>
                </a:xfrm>
                <a:custGeom>
                  <a:avLst/>
                  <a:gdLst>
                    <a:gd name="T0" fmla="*/ 0 w 20273"/>
                    <a:gd name="T1" fmla="*/ 0 h 18744"/>
                    <a:gd name="T2" fmla="*/ 0 w 20273"/>
                    <a:gd name="T3" fmla="*/ 0 h 18744"/>
                    <a:gd name="T4" fmla="*/ 0 w 20273"/>
                    <a:gd name="T5" fmla="*/ 0 h 18744"/>
                    <a:gd name="T6" fmla="*/ 0 60000 65536"/>
                    <a:gd name="T7" fmla="*/ 0 60000 65536"/>
                    <a:gd name="T8" fmla="*/ 0 60000 65536"/>
                    <a:gd name="T9" fmla="*/ 0 w 20273"/>
                    <a:gd name="T10" fmla="*/ 0 h 18744"/>
                    <a:gd name="T11" fmla="*/ 20273 w 20273"/>
                    <a:gd name="T12" fmla="*/ 18744 h 18744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0273" h="18744" fill="none" extrusionOk="0">
                      <a:moveTo>
                        <a:pt x="10734" y="-1"/>
                      </a:moveTo>
                      <a:cubicBezTo>
                        <a:pt x="15142" y="2524"/>
                        <a:pt x="18519" y="6521"/>
                        <a:pt x="20273" y="11289"/>
                      </a:cubicBezTo>
                    </a:path>
                    <a:path w="20273" h="18744" stroke="0" extrusionOk="0">
                      <a:moveTo>
                        <a:pt x="10734" y="-1"/>
                      </a:moveTo>
                      <a:cubicBezTo>
                        <a:pt x="15142" y="2524"/>
                        <a:pt x="18519" y="6521"/>
                        <a:pt x="20273" y="11289"/>
                      </a:cubicBezTo>
                      <a:lnTo>
                        <a:pt x="0" y="18744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3" name="Oval 35"/>
                <p:cNvSpPr>
                  <a:spLocks noChangeArrowheads="1"/>
                </p:cNvSpPr>
                <p:nvPr/>
              </p:nvSpPr>
              <p:spPr bwMode="auto">
                <a:xfrm>
                  <a:off x="4907" y="3693"/>
                  <a:ext cx="57" cy="11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4" name="Line 36"/>
                <p:cNvSpPr>
                  <a:spLocks noChangeShapeType="1"/>
                </p:cNvSpPr>
                <p:nvPr/>
              </p:nvSpPr>
              <p:spPr bwMode="auto">
                <a:xfrm>
                  <a:off x="5035" y="3825"/>
                  <a:ext cx="22" cy="69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5" name="Line 37"/>
                <p:cNvSpPr>
                  <a:spLocks noChangeShapeType="1"/>
                </p:cNvSpPr>
                <p:nvPr/>
              </p:nvSpPr>
              <p:spPr bwMode="auto">
                <a:xfrm>
                  <a:off x="5057" y="3894"/>
                  <a:ext cx="39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96" name="Line 38"/>
                <p:cNvSpPr>
                  <a:spLocks noChangeShapeType="1"/>
                </p:cNvSpPr>
                <p:nvPr/>
              </p:nvSpPr>
              <p:spPr bwMode="auto">
                <a:xfrm flipV="1">
                  <a:off x="4805" y="3907"/>
                  <a:ext cx="99" cy="25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39"/>
            <p:cNvGrpSpPr>
              <a:grpSpLocks/>
            </p:cNvGrpSpPr>
            <p:nvPr/>
          </p:nvGrpSpPr>
          <p:grpSpPr bwMode="auto">
            <a:xfrm>
              <a:off x="2771" y="3670"/>
              <a:ext cx="419" cy="649"/>
              <a:chOff x="2771" y="3670"/>
              <a:chExt cx="419" cy="649"/>
            </a:xfrm>
          </p:grpSpPr>
          <p:grpSp>
            <p:nvGrpSpPr>
              <p:cNvPr id="14" name="Group 40"/>
              <p:cNvGrpSpPr>
                <a:grpSpLocks/>
              </p:cNvGrpSpPr>
              <p:nvPr/>
            </p:nvGrpSpPr>
            <p:grpSpPr bwMode="auto">
              <a:xfrm>
                <a:off x="2820" y="3795"/>
                <a:ext cx="370" cy="289"/>
                <a:chOff x="2820" y="3795"/>
                <a:chExt cx="370" cy="289"/>
              </a:xfrm>
            </p:grpSpPr>
            <p:grpSp>
              <p:nvGrpSpPr>
                <p:cNvPr id="15" name="Group 41"/>
                <p:cNvGrpSpPr>
                  <a:grpSpLocks/>
                </p:cNvGrpSpPr>
                <p:nvPr/>
              </p:nvGrpSpPr>
              <p:grpSpPr bwMode="auto">
                <a:xfrm>
                  <a:off x="2820" y="3911"/>
                  <a:ext cx="370" cy="173"/>
                  <a:chOff x="2820" y="3911"/>
                  <a:chExt cx="370" cy="173"/>
                </a:xfrm>
              </p:grpSpPr>
              <p:sp>
                <p:nvSpPr>
                  <p:cNvPr id="74783" name="Oval 42"/>
                  <p:cNvSpPr>
                    <a:spLocks noChangeArrowheads="1"/>
                  </p:cNvSpPr>
                  <p:nvPr/>
                </p:nvSpPr>
                <p:spPr bwMode="auto">
                  <a:xfrm>
                    <a:off x="2820" y="3919"/>
                    <a:ext cx="370" cy="165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784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2820" y="3911"/>
                    <a:ext cx="370" cy="16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6" name="Group 44"/>
                <p:cNvGrpSpPr>
                  <a:grpSpLocks/>
                </p:cNvGrpSpPr>
                <p:nvPr/>
              </p:nvGrpSpPr>
              <p:grpSpPr bwMode="auto">
                <a:xfrm>
                  <a:off x="3049" y="3795"/>
                  <a:ext cx="131" cy="218"/>
                  <a:chOff x="3049" y="3795"/>
                  <a:chExt cx="131" cy="218"/>
                </a:xfrm>
              </p:grpSpPr>
              <p:sp>
                <p:nvSpPr>
                  <p:cNvPr id="74781" name="AutoShape 45"/>
                  <p:cNvSpPr>
                    <a:spLocks noChangeArrowheads="1"/>
                  </p:cNvSpPr>
                  <p:nvPr/>
                </p:nvSpPr>
                <p:spPr bwMode="auto">
                  <a:xfrm rot="5880000" flipV="1">
                    <a:off x="3024" y="3857"/>
                    <a:ext cx="192" cy="12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3150 w 21600"/>
                      <a:gd name="T13" fmla="*/ 3060 h 21600"/>
                      <a:gd name="T14" fmla="*/ 18450 w 21600"/>
                      <a:gd name="T15" fmla="*/ 18540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2645" y="21600"/>
                        </a:lnTo>
                        <a:lnTo>
                          <a:pt x="18955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74782" name="Rectangle 46"/>
                  <p:cNvSpPr>
                    <a:spLocks noChangeArrowheads="1"/>
                  </p:cNvSpPr>
                  <p:nvPr/>
                </p:nvSpPr>
                <p:spPr bwMode="auto">
                  <a:xfrm rot="480000" flipH="1">
                    <a:off x="3049" y="3795"/>
                    <a:ext cx="15" cy="21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7" name="Group 47"/>
                <p:cNvGrpSpPr>
                  <a:grpSpLocks/>
                </p:cNvGrpSpPr>
                <p:nvPr/>
              </p:nvGrpSpPr>
              <p:grpSpPr bwMode="auto">
                <a:xfrm>
                  <a:off x="2914" y="4027"/>
                  <a:ext cx="60" cy="24"/>
                  <a:chOff x="2914" y="4027"/>
                  <a:chExt cx="60" cy="24"/>
                </a:xfrm>
              </p:grpSpPr>
              <p:grpSp>
                <p:nvGrpSpPr>
                  <p:cNvPr id="18" name="Group 48"/>
                  <p:cNvGrpSpPr>
                    <a:grpSpLocks/>
                  </p:cNvGrpSpPr>
                  <p:nvPr/>
                </p:nvGrpSpPr>
                <p:grpSpPr bwMode="auto">
                  <a:xfrm>
                    <a:off x="2915" y="4027"/>
                    <a:ext cx="59" cy="24"/>
                    <a:chOff x="2915" y="4027"/>
                    <a:chExt cx="59" cy="24"/>
                  </a:xfrm>
                </p:grpSpPr>
                <p:sp>
                  <p:nvSpPr>
                    <p:cNvPr id="74779" name="Arc 49"/>
                    <p:cNvSpPr>
                      <a:spLocks/>
                    </p:cNvSpPr>
                    <p:nvPr/>
                  </p:nvSpPr>
                  <p:spPr bwMode="auto">
                    <a:xfrm>
                      <a:off x="2944" y="4027"/>
                      <a:ext cx="30" cy="24"/>
                    </a:xfrm>
                    <a:custGeom>
                      <a:avLst/>
                      <a:gdLst>
                        <a:gd name="T0" fmla="*/ 0 w 21600"/>
                        <a:gd name="T1" fmla="*/ 0 h 21600"/>
                        <a:gd name="T2" fmla="*/ 0 w 21600"/>
                        <a:gd name="T3" fmla="*/ 0 h 21600"/>
                        <a:gd name="T4" fmla="*/ 0 w 21600"/>
                        <a:gd name="T5" fmla="*/ 0 h 21600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600"/>
                        <a:gd name="T11" fmla="*/ 21600 w 21600"/>
                        <a:gd name="T12" fmla="*/ 21600 h 21600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600" fill="none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</a:path>
                        <a:path w="21600" h="21600" stroke="0" extrusionOk="0">
                          <a:moveTo>
                            <a:pt x="-1" y="0"/>
                          </a:moveTo>
                          <a:cubicBezTo>
                            <a:pt x="11929" y="0"/>
                            <a:pt x="21600" y="9670"/>
                            <a:pt x="21600" y="21600"/>
                          </a:cubicBezTo>
                          <a:lnTo>
                            <a:pt x="0" y="21600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  <p:sp>
                  <p:nvSpPr>
                    <p:cNvPr id="74780" name="Arc 50"/>
                    <p:cNvSpPr>
                      <a:spLocks/>
                    </p:cNvSpPr>
                    <p:nvPr/>
                  </p:nvSpPr>
                  <p:spPr bwMode="auto">
                    <a:xfrm>
                      <a:off x="2915" y="4027"/>
                      <a:ext cx="30" cy="24"/>
                    </a:xfrm>
                    <a:custGeom>
                      <a:avLst/>
                      <a:gdLst>
                        <a:gd name="T0" fmla="*/ 0 w 21600"/>
                        <a:gd name="T1" fmla="*/ 0 h 21588"/>
                        <a:gd name="T2" fmla="*/ 0 w 21600"/>
                        <a:gd name="T3" fmla="*/ 0 h 21588"/>
                        <a:gd name="T4" fmla="*/ 0 w 21600"/>
                        <a:gd name="T5" fmla="*/ 0 h 21588"/>
                        <a:gd name="T6" fmla="*/ 0 60000 65536"/>
                        <a:gd name="T7" fmla="*/ 0 60000 65536"/>
                        <a:gd name="T8" fmla="*/ 0 60000 65536"/>
                        <a:gd name="T9" fmla="*/ 0 w 21600"/>
                        <a:gd name="T10" fmla="*/ 0 h 21588"/>
                        <a:gd name="T11" fmla="*/ 21600 w 21600"/>
                        <a:gd name="T12" fmla="*/ 21588 h 21588"/>
                      </a:gdLst>
                      <a:ahLst/>
                      <a:cxnLst>
                        <a:cxn ang="T6">
                          <a:pos x="T0" y="T1"/>
                        </a:cxn>
                        <a:cxn ang="T7">
                          <a:pos x="T2" y="T3"/>
                        </a:cxn>
                        <a:cxn ang="T8">
                          <a:pos x="T4" y="T5"/>
                        </a:cxn>
                      </a:cxnLst>
                      <a:rect l="T9" t="T10" r="T11" b="T12"/>
                      <a:pathLst>
                        <a:path w="21600" h="21588" fill="none" extrusionOk="0">
                          <a:moveTo>
                            <a:pt x="0" y="21588"/>
                          </a:moveTo>
                          <a:cubicBezTo>
                            <a:pt x="0" y="9938"/>
                            <a:pt x="9237" y="388"/>
                            <a:pt x="20880" y="0"/>
                          </a:cubicBezTo>
                        </a:path>
                        <a:path w="21600" h="21588" stroke="0" extrusionOk="0">
                          <a:moveTo>
                            <a:pt x="0" y="21588"/>
                          </a:moveTo>
                          <a:cubicBezTo>
                            <a:pt x="0" y="9938"/>
                            <a:pt x="9237" y="388"/>
                            <a:pt x="20880" y="0"/>
                          </a:cubicBezTo>
                          <a:lnTo>
                            <a:pt x="21600" y="21588"/>
                          </a:lnTo>
                          <a:close/>
                        </a:path>
                      </a:pathLst>
                    </a:custGeom>
                    <a:solidFill>
                      <a:schemeClr val="bg1"/>
                    </a:solidFill>
                    <a:ln w="12700" cap="rnd">
                      <a:solidFill>
                        <a:schemeClr val="tx2"/>
                      </a:solidFill>
                      <a:round/>
                      <a:headEnd/>
                      <a:tailEnd/>
                    </a:ln>
                  </p:spPr>
                  <p:txBody>
                    <a:bodyPr wrap="none" anchor="ctr">
                      <a:prstTxWarp prst="textNoShape">
                        <a:avLst/>
                      </a:prstTxWarp>
                    </a:bodyPr>
                    <a:lstStyle/>
                    <a:p>
                      <a:endParaRPr lang="en-US"/>
                    </a:p>
                  </p:txBody>
                </p:sp>
              </p:grpSp>
              <p:sp>
                <p:nvSpPr>
                  <p:cNvPr id="74778" name="Line 51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2914" y="4050"/>
                    <a:ext cx="60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 type="none" w="sm" len="sm"/>
                    <a:tailEnd type="none" w="sm" len="sm"/>
                  </a:ln>
                </p:spPr>
                <p:txBody>
                  <a:bodyPr wrap="none" anchor="ctr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74776" name="Freeform 52"/>
                <p:cNvSpPr>
                  <a:spLocks/>
                </p:cNvSpPr>
                <p:nvPr/>
              </p:nvSpPr>
              <p:spPr bwMode="auto">
                <a:xfrm>
                  <a:off x="2973" y="4003"/>
                  <a:ext cx="169" cy="46"/>
                </a:xfrm>
                <a:custGeom>
                  <a:avLst/>
                  <a:gdLst>
                    <a:gd name="T0" fmla="*/ 0 w 169"/>
                    <a:gd name="T1" fmla="*/ 45 h 46"/>
                    <a:gd name="T2" fmla="*/ 7 w 169"/>
                    <a:gd name="T3" fmla="*/ 42 h 46"/>
                    <a:gd name="T4" fmla="*/ 20 w 169"/>
                    <a:gd name="T5" fmla="*/ 42 h 46"/>
                    <a:gd name="T6" fmla="*/ 28 w 169"/>
                    <a:gd name="T7" fmla="*/ 42 h 46"/>
                    <a:gd name="T8" fmla="*/ 36 w 169"/>
                    <a:gd name="T9" fmla="*/ 45 h 46"/>
                    <a:gd name="T10" fmla="*/ 42 w 169"/>
                    <a:gd name="T11" fmla="*/ 45 h 46"/>
                    <a:gd name="T12" fmla="*/ 51 w 169"/>
                    <a:gd name="T13" fmla="*/ 45 h 46"/>
                    <a:gd name="T14" fmla="*/ 59 w 169"/>
                    <a:gd name="T15" fmla="*/ 45 h 46"/>
                    <a:gd name="T16" fmla="*/ 64 w 169"/>
                    <a:gd name="T17" fmla="*/ 45 h 46"/>
                    <a:gd name="T18" fmla="*/ 72 w 169"/>
                    <a:gd name="T19" fmla="*/ 45 h 46"/>
                    <a:gd name="T20" fmla="*/ 78 w 169"/>
                    <a:gd name="T21" fmla="*/ 45 h 46"/>
                    <a:gd name="T22" fmla="*/ 85 w 169"/>
                    <a:gd name="T23" fmla="*/ 42 h 46"/>
                    <a:gd name="T24" fmla="*/ 91 w 169"/>
                    <a:gd name="T25" fmla="*/ 42 h 46"/>
                    <a:gd name="T26" fmla="*/ 97 w 169"/>
                    <a:gd name="T27" fmla="*/ 39 h 46"/>
                    <a:gd name="T28" fmla="*/ 103 w 169"/>
                    <a:gd name="T29" fmla="*/ 37 h 46"/>
                    <a:gd name="T30" fmla="*/ 108 w 169"/>
                    <a:gd name="T31" fmla="*/ 29 h 46"/>
                    <a:gd name="T32" fmla="*/ 114 w 169"/>
                    <a:gd name="T33" fmla="*/ 21 h 46"/>
                    <a:gd name="T34" fmla="*/ 122 w 169"/>
                    <a:gd name="T35" fmla="*/ 18 h 46"/>
                    <a:gd name="T36" fmla="*/ 127 w 169"/>
                    <a:gd name="T37" fmla="*/ 15 h 46"/>
                    <a:gd name="T38" fmla="*/ 141 w 169"/>
                    <a:gd name="T39" fmla="*/ 10 h 46"/>
                    <a:gd name="T40" fmla="*/ 146 w 169"/>
                    <a:gd name="T41" fmla="*/ 7 h 46"/>
                    <a:gd name="T42" fmla="*/ 152 w 169"/>
                    <a:gd name="T43" fmla="*/ 7 h 46"/>
                    <a:gd name="T44" fmla="*/ 158 w 169"/>
                    <a:gd name="T45" fmla="*/ 5 h 46"/>
                    <a:gd name="T46" fmla="*/ 164 w 169"/>
                    <a:gd name="T47" fmla="*/ 0 h 46"/>
                    <a:gd name="T48" fmla="*/ 168 w 169"/>
                    <a:gd name="T49" fmla="*/ 0 h 4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169"/>
                    <a:gd name="T76" fmla="*/ 0 h 46"/>
                    <a:gd name="T77" fmla="*/ 169 w 169"/>
                    <a:gd name="T78" fmla="*/ 46 h 4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169" h="46">
                      <a:moveTo>
                        <a:pt x="0" y="45"/>
                      </a:moveTo>
                      <a:lnTo>
                        <a:pt x="7" y="42"/>
                      </a:lnTo>
                      <a:lnTo>
                        <a:pt x="20" y="42"/>
                      </a:lnTo>
                      <a:lnTo>
                        <a:pt x="28" y="42"/>
                      </a:lnTo>
                      <a:lnTo>
                        <a:pt x="36" y="45"/>
                      </a:lnTo>
                      <a:lnTo>
                        <a:pt x="42" y="45"/>
                      </a:lnTo>
                      <a:lnTo>
                        <a:pt x="51" y="45"/>
                      </a:lnTo>
                      <a:lnTo>
                        <a:pt x="59" y="45"/>
                      </a:lnTo>
                      <a:lnTo>
                        <a:pt x="64" y="45"/>
                      </a:lnTo>
                      <a:lnTo>
                        <a:pt x="72" y="45"/>
                      </a:lnTo>
                      <a:lnTo>
                        <a:pt x="78" y="45"/>
                      </a:lnTo>
                      <a:lnTo>
                        <a:pt x="85" y="42"/>
                      </a:lnTo>
                      <a:lnTo>
                        <a:pt x="91" y="42"/>
                      </a:lnTo>
                      <a:lnTo>
                        <a:pt x="97" y="39"/>
                      </a:lnTo>
                      <a:lnTo>
                        <a:pt x="103" y="37"/>
                      </a:lnTo>
                      <a:lnTo>
                        <a:pt x="108" y="29"/>
                      </a:lnTo>
                      <a:lnTo>
                        <a:pt x="114" y="21"/>
                      </a:lnTo>
                      <a:lnTo>
                        <a:pt x="122" y="18"/>
                      </a:lnTo>
                      <a:lnTo>
                        <a:pt x="127" y="15"/>
                      </a:lnTo>
                      <a:lnTo>
                        <a:pt x="141" y="10"/>
                      </a:lnTo>
                      <a:lnTo>
                        <a:pt x="146" y="7"/>
                      </a:lnTo>
                      <a:lnTo>
                        <a:pt x="152" y="7"/>
                      </a:lnTo>
                      <a:lnTo>
                        <a:pt x="158" y="5"/>
                      </a:lnTo>
                      <a:lnTo>
                        <a:pt x="164" y="0"/>
                      </a:lnTo>
                      <a:lnTo>
                        <a:pt x="168" y="0"/>
                      </a:lnTo>
                    </a:path>
                  </a:pathLst>
                </a:custGeom>
                <a:solidFill>
                  <a:schemeClr val="bg1"/>
                </a:solidFill>
                <a:ln w="127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19" name="Group 53"/>
              <p:cNvGrpSpPr>
                <a:grpSpLocks/>
              </p:cNvGrpSpPr>
              <p:nvPr/>
            </p:nvGrpSpPr>
            <p:grpSpPr bwMode="auto">
              <a:xfrm>
                <a:off x="2771" y="3670"/>
                <a:ext cx="269" cy="649"/>
                <a:chOff x="2771" y="3670"/>
                <a:chExt cx="269" cy="649"/>
              </a:xfrm>
            </p:grpSpPr>
            <p:sp>
              <p:nvSpPr>
                <p:cNvPr id="74764" name="Oval 54"/>
                <p:cNvSpPr>
                  <a:spLocks noChangeArrowheads="1"/>
                </p:cNvSpPr>
                <p:nvPr/>
              </p:nvSpPr>
              <p:spPr bwMode="auto">
                <a:xfrm>
                  <a:off x="2816" y="3670"/>
                  <a:ext cx="58" cy="113"/>
                </a:xfrm>
                <a:prstGeom prst="ellips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65" name="Line 55"/>
                <p:cNvSpPr>
                  <a:spLocks noChangeShapeType="1"/>
                </p:cNvSpPr>
                <p:nvPr/>
              </p:nvSpPr>
              <p:spPr bwMode="auto">
                <a:xfrm>
                  <a:off x="2771" y="4078"/>
                  <a:ext cx="159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66" name="Line 56"/>
                <p:cNvSpPr>
                  <a:spLocks noChangeShapeType="1"/>
                </p:cNvSpPr>
                <p:nvPr/>
              </p:nvSpPr>
              <p:spPr bwMode="auto">
                <a:xfrm>
                  <a:off x="2930" y="4126"/>
                  <a:ext cx="110" cy="19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67" name="Line 57"/>
                <p:cNvSpPr>
                  <a:spLocks noChangeShapeType="1"/>
                </p:cNvSpPr>
                <p:nvPr/>
              </p:nvSpPr>
              <p:spPr bwMode="auto">
                <a:xfrm>
                  <a:off x="2819" y="3854"/>
                  <a:ext cx="38" cy="144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68" name="Line 58"/>
                <p:cNvSpPr>
                  <a:spLocks noChangeShapeType="1"/>
                </p:cNvSpPr>
                <p:nvPr/>
              </p:nvSpPr>
              <p:spPr bwMode="auto">
                <a:xfrm>
                  <a:off x="2857" y="3998"/>
                  <a:ext cx="92" cy="23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69" name="Line 59"/>
                <p:cNvSpPr>
                  <a:spLocks noChangeShapeType="1"/>
                </p:cNvSpPr>
                <p:nvPr/>
              </p:nvSpPr>
              <p:spPr bwMode="auto">
                <a:xfrm>
                  <a:off x="2857" y="3821"/>
                  <a:ext cx="37" cy="9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70" name="Arc 60"/>
                <p:cNvSpPr>
                  <a:spLocks/>
                </p:cNvSpPr>
                <p:nvPr/>
              </p:nvSpPr>
              <p:spPr bwMode="auto">
                <a:xfrm>
                  <a:off x="2798" y="3777"/>
                  <a:ext cx="48" cy="158"/>
                </a:xfrm>
                <a:custGeom>
                  <a:avLst/>
                  <a:gdLst>
                    <a:gd name="T0" fmla="*/ 0 w 20336"/>
                    <a:gd name="T1" fmla="*/ 0 h 18702"/>
                    <a:gd name="T2" fmla="*/ 0 w 20336"/>
                    <a:gd name="T3" fmla="*/ 0 h 18702"/>
                    <a:gd name="T4" fmla="*/ 0 w 20336"/>
                    <a:gd name="T5" fmla="*/ 0 h 18702"/>
                    <a:gd name="T6" fmla="*/ 0 60000 65536"/>
                    <a:gd name="T7" fmla="*/ 0 60000 65536"/>
                    <a:gd name="T8" fmla="*/ 0 60000 65536"/>
                    <a:gd name="T9" fmla="*/ 0 w 20336"/>
                    <a:gd name="T10" fmla="*/ 0 h 18702"/>
                    <a:gd name="T11" fmla="*/ 20336 w 20336"/>
                    <a:gd name="T12" fmla="*/ 18702 h 18702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20336" h="18702" fill="none" extrusionOk="0">
                      <a:moveTo>
                        <a:pt x="0" y="11421"/>
                      </a:moveTo>
                      <a:cubicBezTo>
                        <a:pt x="1724" y="6605"/>
                        <a:pt x="5100" y="2558"/>
                        <a:pt x="9528" y="-1"/>
                      </a:cubicBezTo>
                    </a:path>
                    <a:path w="20336" h="18702" stroke="0" extrusionOk="0">
                      <a:moveTo>
                        <a:pt x="0" y="11421"/>
                      </a:moveTo>
                      <a:cubicBezTo>
                        <a:pt x="1724" y="6605"/>
                        <a:pt x="5100" y="2558"/>
                        <a:pt x="9528" y="-1"/>
                      </a:cubicBezTo>
                      <a:lnTo>
                        <a:pt x="20336" y="18702"/>
                      </a:lnTo>
                      <a:close/>
                    </a:path>
                  </a:pathLst>
                </a:custGeom>
                <a:noFill/>
                <a:ln w="25400" cap="rnd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71" name="Line 61"/>
                <p:cNvSpPr>
                  <a:spLocks noChangeShapeType="1"/>
                </p:cNvSpPr>
                <p:nvPr/>
              </p:nvSpPr>
              <p:spPr bwMode="auto">
                <a:xfrm flipH="1">
                  <a:off x="2771" y="3868"/>
                  <a:ext cx="27" cy="210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772" name="Line 62"/>
                <p:cNvSpPr>
                  <a:spLocks noChangeShapeType="1"/>
                </p:cNvSpPr>
                <p:nvPr/>
              </p:nvSpPr>
              <p:spPr bwMode="auto">
                <a:xfrm flipH="1">
                  <a:off x="2857" y="3919"/>
                  <a:ext cx="37" cy="48"/>
                </a:xfrm>
                <a:prstGeom prst="line">
                  <a:avLst/>
                </a:prstGeom>
                <a:noFill/>
                <a:ln w="254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</p:spPr>
              <p:txBody>
                <a:bodyPr wrap="none" anchor="ctr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sp>
          <p:nvSpPr>
            <p:cNvPr id="74761" name="Line 63"/>
            <p:cNvSpPr>
              <a:spLocks noChangeShapeType="1"/>
            </p:cNvSpPr>
            <p:nvPr/>
          </p:nvSpPr>
          <p:spPr bwMode="auto">
            <a:xfrm>
              <a:off x="3177" y="3954"/>
              <a:ext cx="1443" cy="0"/>
            </a:xfrm>
            <a:prstGeom prst="line">
              <a:avLst/>
            </a:prstGeom>
            <a:noFill/>
            <a:ln w="25400">
              <a:solidFill>
                <a:srgbClr val="FF3300"/>
              </a:solidFill>
              <a:prstDash val="sysDot"/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4758" name="Text Box 65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Collaborative editors cont.</a:t>
            </a:r>
          </a:p>
        </p:txBody>
      </p:sp>
      <p:pic>
        <p:nvPicPr>
          <p:cNvPr id="76803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1295400"/>
            <a:ext cx="3810000" cy="2843213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  <p:sp>
        <p:nvSpPr>
          <p:cNvPr id="76804" name="Text Box 5"/>
          <p:cNvSpPr txBox="1">
            <a:spLocks noChangeArrowheads="1"/>
          </p:cNvSpPr>
          <p:nvPr/>
        </p:nvSpPr>
        <p:spPr bwMode="auto">
          <a:xfrm>
            <a:off x="5029200" y="2057400"/>
            <a:ext cx="3429000" cy="6413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http://whiteboardmeeting.com</a:t>
            </a:r>
          </a:p>
          <a:p>
            <a:pPr algn="r"/>
            <a:r>
              <a:rPr lang="en-US" sz="1800">
                <a:solidFill>
                  <a:schemeClr val="bg1"/>
                </a:solidFill>
              </a:rPr>
              <a:t>White board editor for Skype</a:t>
            </a:r>
          </a:p>
        </p:txBody>
      </p:sp>
      <p:sp>
        <p:nvSpPr>
          <p:cNvPr id="76805" name="Text Box 6"/>
          <p:cNvSpPr txBox="1">
            <a:spLocks noChangeArrowheads="1"/>
          </p:cNvSpPr>
          <p:nvPr/>
        </p:nvSpPr>
        <p:spPr bwMode="auto">
          <a:xfrm>
            <a:off x="2133600" y="6491288"/>
            <a:ext cx="5310188" cy="366712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lvl="1"/>
            <a:r>
              <a:rPr lang="en-US" sz="1800" b="0">
                <a:solidFill>
                  <a:schemeClr val="bg1"/>
                </a:solidFill>
              </a:rPr>
              <a:t>See http://en.wikipedia.org/wiki/Collaborative_editor</a:t>
            </a:r>
          </a:p>
        </p:txBody>
      </p:sp>
      <p:sp>
        <p:nvSpPr>
          <p:cNvPr id="76806" name="Text Box 8"/>
          <p:cNvSpPr txBox="1">
            <a:spLocks noChangeArrowheads="1"/>
          </p:cNvSpPr>
          <p:nvPr/>
        </p:nvSpPr>
        <p:spPr bwMode="auto">
          <a:xfrm>
            <a:off x="381000" y="4724400"/>
            <a:ext cx="3429000" cy="366713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sz="1800">
                <a:solidFill>
                  <a:schemeClr val="bg1"/>
                </a:solidFill>
              </a:rPr>
              <a:t>Google docs/spreadsheet,…</a:t>
            </a:r>
          </a:p>
        </p:txBody>
      </p:sp>
      <p:pic>
        <p:nvPicPr>
          <p:cNvPr id="76807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5800" y="3581400"/>
            <a:ext cx="4419600" cy="2638425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20000" cy="5629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648200" y="4495800"/>
            <a:ext cx="3810000" cy="16002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71600"/>
            <a:ext cx="7772400" cy="4876800"/>
          </a:xfrm>
        </p:spPr>
        <p:txBody>
          <a:bodyPr/>
          <a:lstStyle/>
          <a:p>
            <a:r>
              <a:rPr lang="en-US" sz="2400"/>
              <a:t>Many styles</a:t>
            </a:r>
          </a:p>
          <a:p>
            <a:pPr lvl="1"/>
            <a:r>
              <a:rPr lang="en-US" sz="2000"/>
              <a:t>vanilla email </a:t>
            </a:r>
          </a:p>
          <a:p>
            <a:pPr lvl="1"/>
            <a:r>
              <a:rPr lang="en-US" sz="2000"/>
              <a:t>threaded mail</a:t>
            </a:r>
          </a:p>
          <a:p>
            <a:pPr lvl="1"/>
            <a:r>
              <a:rPr lang="en-US" sz="2000"/>
              <a:t>intelligent mail (routing / sorting)</a:t>
            </a:r>
          </a:p>
          <a:p>
            <a:pPr lvl="1"/>
            <a:r>
              <a:rPr lang="en-US" sz="2000"/>
              <a:t>structured mail (by speech acts)</a:t>
            </a:r>
          </a:p>
          <a:p>
            <a:pPr lvl="1"/>
            <a:r>
              <a:rPr lang="en-US" sz="2000"/>
              <a:t>multimedia mail</a:t>
            </a:r>
          </a:p>
          <a:p>
            <a:pPr lvl="1"/>
            <a:r>
              <a:rPr lang="en-US" sz="2000"/>
              <a:t>distribution lists / elist servers</a:t>
            </a:r>
            <a:br>
              <a:rPr lang="en-US" sz="2000"/>
            </a:br>
            <a:endParaRPr lang="en-US" sz="2000"/>
          </a:p>
          <a:p>
            <a:r>
              <a:rPr lang="en-US" sz="2400"/>
              <a:t>Social</a:t>
            </a:r>
          </a:p>
          <a:p>
            <a:pPr lvl="1"/>
            <a:r>
              <a:rPr lang="en-US" sz="2000"/>
              <a:t>managing complexity and overloads</a:t>
            </a:r>
          </a:p>
          <a:p>
            <a:pPr lvl="1"/>
            <a:r>
              <a:rPr lang="en-US" sz="2000"/>
              <a:t>spam</a:t>
            </a:r>
          </a:p>
          <a:p>
            <a:pPr lvl="1"/>
            <a:r>
              <a:rPr lang="en-US" sz="2000"/>
              <a:t>archiving</a:t>
            </a:r>
          </a:p>
          <a:p>
            <a:pPr lvl="1"/>
            <a:endParaRPr lang="en-US" sz="2000"/>
          </a:p>
        </p:txBody>
      </p:sp>
      <p:pic>
        <p:nvPicPr>
          <p:cNvPr id="80900" name="Picture 4" descr="MCj0233935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2667000"/>
            <a:ext cx="2684463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901" name="Text Box 6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Email – Information Lens </a:t>
            </a:r>
          </a:p>
        </p:txBody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143000"/>
            <a:ext cx="7772400" cy="4876800"/>
          </a:xfrm>
        </p:spPr>
        <p:txBody>
          <a:bodyPr/>
          <a:lstStyle/>
          <a:p>
            <a:r>
              <a:rPr lang="en-US" sz="2800"/>
              <a:t>Structured email</a:t>
            </a:r>
          </a:p>
          <a:p>
            <a:pPr lvl="1"/>
            <a:r>
              <a:rPr lang="en-US" sz="2400"/>
              <a:t>messages as inherited object types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  <a:p>
            <a:r>
              <a:rPr lang="en-US" sz="2800"/>
              <a:t>Rules</a:t>
            </a:r>
          </a:p>
          <a:p>
            <a:pPr lvl="1"/>
            <a:endParaRPr lang="en-US" sz="2400"/>
          </a:p>
        </p:txBody>
      </p:sp>
      <p:pic>
        <p:nvPicPr>
          <p:cNvPr id="829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362200"/>
            <a:ext cx="8010525" cy="14954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 r="39394"/>
          <a:stretch>
            <a:fillRect/>
          </a:stretch>
        </p:blipFill>
        <p:spPr bwMode="auto">
          <a:xfrm>
            <a:off x="1981200" y="4038600"/>
            <a:ext cx="1524000" cy="24114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82950" name="Picture 6"/>
          <p:cNvPicPr>
            <a:picLocks noChangeAspect="1" noChangeArrowheads="1"/>
          </p:cNvPicPr>
          <p:nvPr/>
        </p:nvPicPr>
        <p:blipFill>
          <a:blip r:embed="rId5"/>
          <a:srcRect r="41138"/>
          <a:stretch>
            <a:fillRect/>
          </a:stretch>
        </p:blipFill>
        <p:spPr bwMode="auto">
          <a:xfrm>
            <a:off x="3581400" y="4038600"/>
            <a:ext cx="1676400" cy="24574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pic>
        <p:nvPicPr>
          <p:cNvPr id="8295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48400" y="4038600"/>
            <a:ext cx="2205038" cy="2514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82952" name="Text Box 9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Communal Messaging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1430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Many types</a:t>
            </a:r>
          </a:p>
          <a:p>
            <a:pPr lvl="1"/>
            <a:r>
              <a:rPr lang="en-US" sz="2400" dirty="0"/>
              <a:t>bulletin boards</a:t>
            </a:r>
          </a:p>
          <a:p>
            <a:pPr lvl="1"/>
            <a:r>
              <a:rPr lang="en-US" sz="2400" dirty="0"/>
              <a:t>computer conferencing </a:t>
            </a:r>
          </a:p>
          <a:p>
            <a:pPr lvl="1"/>
            <a:r>
              <a:rPr lang="en-US" sz="2400" dirty="0"/>
              <a:t>discussion groups</a:t>
            </a:r>
          </a:p>
          <a:p>
            <a:pPr lvl="1"/>
            <a:r>
              <a:rPr lang="en-US" sz="2400" dirty="0"/>
              <a:t>blogs</a:t>
            </a:r>
          </a:p>
          <a:p>
            <a:pPr lvl="1"/>
            <a:r>
              <a:rPr lang="en-US" sz="2400" dirty="0"/>
              <a:t>e.g., Usenet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6725" y="2497138"/>
            <a:ext cx="4867275" cy="4360862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84997" name="Text Box 6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Calendars</a:t>
            </a:r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common calendar</a:t>
            </a:r>
          </a:p>
          <a:p>
            <a:pPr lvl="1"/>
            <a:r>
              <a:rPr lang="en-US" sz="2000" dirty="0"/>
              <a:t>meeting scheduling</a:t>
            </a:r>
          </a:p>
          <a:p>
            <a:pPr lvl="1"/>
            <a:r>
              <a:rPr lang="en-US" sz="2000" dirty="0"/>
              <a:t>resource use 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privacy</a:t>
            </a:r>
          </a:p>
          <a:p>
            <a:pPr lvl="1"/>
            <a:r>
              <a:rPr lang="en-US" sz="2000" dirty="0"/>
              <a:t>who keeps things up to</a:t>
            </a:r>
            <a:br>
              <a:rPr lang="en-US" sz="2000" dirty="0"/>
            </a:br>
            <a:r>
              <a:rPr lang="en-US" sz="2000" dirty="0"/>
              <a:t>date?</a:t>
            </a:r>
          </a:p>
          <a:p>
            <a:pPr lvl="1"/>
            <a:r>
              <a:rPr lang="en-US" sz="2000" dirty="0"/>
              <a:t>how do you stop people</a:t>
            </a:r>
            <a:br>
              <a:rPr lang="en-US" sz="2000" dirty="0"/>
            </a:br>
            <a:r>
              <a:rPr lang="en-US" sz="2000" dirty="0"/>
              <a:t>scheduling your</a:t>
            </a:r>
            <a:br>
              <a:rPr lang="en-US" sz="2000" dirty="0"/>
            </a:br>
            <a:r>
              <a:rPr lang="en-US" sz="2000" dirty="0"/>
              <a:t>meetings?</a:t>
            </a:r>
          </a:p>
        </p:txBody>
      </p:sp>
      <p:sp>
        <p:nvSpPr>
          <p:cNvPr id="87044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  <p:pic>
        <p:nvPicPr>
          <p:cNvPr id="87045" name="Picture 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4800" y="1981200"/>
            <a:ext cx="5029200" cy="3395663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20000" cy="5629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24000" y="1600200"/>
            <a:ext cx="3124200" cy="16002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295400"/>
            <a:ext cx="7772400" cy="4876800"/>
          </a:xfrm>
        </p:spPr>
        <p:txBody>
          <a:bodyPr/>
          <a:lstStyle/>
          <a:p>
            <a:pPr marL="166688" indent="-166688">
              <a:buNone/>
            </a:pPr>
            <a:r>
              <a:rPr lang="en-US" sz="2400" dirty="0"/>
              <a:t>“Integration and harmonious adjustment of individual work efforts toward the accomplishment of a larger goal” </a:t>
            </a:r>
            <a:r>
              <a:rPr lang="en-US" sz="2400" dirty="0" smtClean="0"/>
              <a:t>–</a:t>
            </a:r>
            <a:br>
              <a:rPr lang="en-US" sz="2400" dirty="0" smtClean="0"/>
            </a:br>
            <a:r>
              <a:rPr lang="en-US" sz="2400" dirty="0" smtClean="0"/>
              <a:t> </a:t>
            </a:r>
            <a:r>
              <a:rPr lang="en-US" sz="2400" dirty="0"/>
              <a:t>B. Singh </a:t>
            </a:r>
          </a:p>
          <a:p>
            <a:pPr marL="166688" indent="-166688"/>
            <a:endParaRPr lang="en-US" sz="2400" dirty="0"/>
          </a:p>
          <a:p>
            <a:pPr marL="166688" indent="-166688">
              <a:buNone/>
            </a:pPr>
            <a:r>
              <a:rPr lang="en-US" sz="2400" dirty="0"/>
              <a:t>Codified procedures and processes</a:t>
            </a:r>
          </a:p>
          <a:p>
            <a:pPr marL="557213" lvl="1" indent="-276225"/>
            <a:r>
              <a:rPr lang="en-US" sz="2000" dirty="0"/>
              <a:t>PeopleSoft</a:t>
            </a:r>
          </a:p>
          <a:p>
            <a:pPr marL="557213" lvl="1" indent="-276225"/>
            <a:r>
              <a:rPr lang="en-US" sz="2000" dirty="0"/>
              <a:t>forms management and routing</a:t>
            </a:r>
          </a:p>
          <a:p>
            <a:pPr marL="557213" lvl="1" indent="-276225"/>
            <a:r>
              <a:rPr lang="en-US" sz="2000" dirty="0"/>
              <a:t>coordination theory (speech acts)</a:t>
            </a:r>
          </a:p>
          <a:p>
            <a:pPr marL="557213" lvl="1" indent="-276225"/>
            <a:r>
              <a:rPr lang="en-US" sz="2000" dirty="0"/>
              <a:t>Notifications triggering user actions</a:t>
            </a:r>
          </a:p>
          <a:p>
            <a:pPr marL="557213" lvl="1" indent="-276225"/>
            <a:r>
              <a:rPr lang="en-US" sz="2000" dirty="0"/>
              <a:t>triggering automated actions</a:t>
            </a:r>
            <a:br>
              <a:rPr lang="en-US" sz="2000" dirty="0"/>
            </a:br>
            <a:endParaRPr lang="en-US" sz="2000" dirty="0"/>
          </a:p>
          <a:p>
            <a:pPr marL="557213" lvl="1" indent="-276225"/>
            <a:r>
              <a:rPr lang="en-US" sz="2000" dirty="0"/>
              <a:t>standard operations</a:t>
            </a:r>
          </a:p>
          <a:p>
            <a:pPr marL="557213" lvl="1" indent="-276225"/>
            <a:r>
              <a:rPr lang="en-US" sz="2000" dirty="0"/>
              <a:t>exceptions management</a:t>
            </a:r>
          </a:p>
          <a:p>
            <a:pPr marL="166688" indent="-166688"/>
            <a:endParaRPr lang="en-US" sz="2400" dirty="0"/>
          </a:p>
        </p:txBody>
      </p:sp>
      <p:pic>
        <p:nvPicPr>
          <p:cNvPr id="89092" name="Picture 4" descr="MCBD06929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2743200"/>
            <a:ext cx="2884488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3" name="Picture 5" descr="MCBD06928_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3854450"/>
            <a:ext cx="2667000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094" name="Picture 6" descr="MCBD06552_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58000" y="5226050"/>
            <a:ext cx="1792288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095" name="Line 7"/>
          <p:cNvSpPr>
            <a:spLocks noChangeShapeType="1"/>
          </p:cNvSpPr>
          <p:nvPr/>
        </p:nvSpPr>
        <p:spPr bwMode="auto">
          <a:xfrm flipH="1">
            <a:off x="6629400" y="3549650"/>
            <a:ext cx="1600200" cy="381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wrap="none"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096" name="Line 8"/>
          <p:cNvSpPr>
            <a:spLocks noChangeShapeType="1"/>
          </p:cNvSpPr>
          <p:nvPr/>
        </p:nvSpPr>
        <p:spPr bwMode="auto">
          <a:xfrm flipH="1">
            <a:off x="8305800" y="4768850"/>
            <a:ext cx="762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097" name="Line 9"/>
          <p:cNvSpPr>
            <a:spLocks noChangeShapeType="1"/>
          </p:cNvSpPr>
          <p:nvPr/>
        </p:nvSpPr>
        <p:spPr bwMode="auto">
          <a:xfrm flipH="1">
            <a:off x="7772400" y="5835650"/>
            <a:ext cx="762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098" name="Line 10"/>
          <p:cNvSpPr>
            <a:spLocks noChangeShapeType="1"/>
          </p:cNvSpPr>
          <p:nvPr/>
        </p:nvSpPr>
        <p:spPr bwMode="auto">
          <a:xfrm flipV="1">
            <a:off x="7772400" y="6369050"/>
            <a:ext cx="304800" cy="76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099" name="Line 11"/>
          <p:cNvSpPr>
            <a:spLocks noChangeShapeType="1"/>
          </p:cNvSpPr>
          <p:nvPr/>
        </p:nvSpPr>
        <p:spPr bwMode="auto">
          <a:xfrm flipH="1" flipV="1">
            <a:off x="7696200" y="5759450"/>
            <a:ext cx="381000" cy="4572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 flipV="1">
            <a:off x="7162800" y="4692650"/>
            <a:ext cx="152400" cy="7620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none" w="sm" len="sm"/>
            <a:tailEnd type="triangle" w="sm" len="sm"/>
          </a:ln>
        </p:spPr>
        <p:txBody>
          <a:bodyPr lIns="92075" tIns="46038" rIns="92075" bIns="46038"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89101" name="Text Box 14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Wikis</a:t>
            </a:r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sz="2400" dirty="0"/>
              <a:t>Group-viewable / editable </a:t>
            </a:r>
            <a:br>
              <a:rPr lang="en-US" sz="2400" dirty="0"/>
            </a:br>
            <a:r>
              <a:rPr lang="en-US" sz="2400" dirty="0"/>
              <a:t>web site</a:t>
            </a:r>
          </a:p>
          <a:p>
            <a:pPr lvl="1"/>
            <a:r>
              <a:rPr lang="en-US" sz="2000" dirty="0"/>
              <a:t>community of strangers</a:t>
            </a:r>
            <a:br>
              <a:rPr lang="en-US" sz="2000" dirty="0"/>
            </a:br>
            <a:r>
              <a:rPr lang="en-US" sz="2000" i="1" dirty="0"/>
              <a:t>to</a:t>
            </a:r>
            <a:br>
              <a:rPr lang="en-US" sz="2000" i="1" dirty="0"/>
            </a:br>
            <a:r>
              <a:rPr lang="en-US" sz="2000" dirty="0"/>
              <a:t>community of collaborators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2000" dirty="0"/>
              <a:t>culture of what is allowed</a:t>
            </a:r>
            <a:br>
              <a:rPr lang="en-US" sz="2000" dirty="0"/>
            </a:br>
            <a:r>
              <a:rPr lang="en-US" sz="2000" i="1" dirty="0"/>
              <a:t>vs.</a:t>
            </a:r>
            <a:br>
              <a:rPr lang="en-US" sz="2000" i="1" dirty="0"/>
            </a:br>
            <a:r>
              <a:rPr lang="en-US" sz="2000" dirty="0"/>
              <a:t>hard-coded access control</a:t>
            </a:r>
          </a:p>
          <a:p>
            <a:pPr lvl="1"/>
            <a:endParaRPr lang="en-US" sz="2000" dirty="0"/>
          </a:p>
        </p:txBody>
      </p:sp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685800"/>
            <a:ext cx="2957513" cy="400526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91141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  <p:pic>
        <p:nvPicPr>
          <p:cNvPr id="91142" name="Picture 2"/>
          <p:cNvPicPr>
            <a:picLocks noChangeAspect="1" noChangeArrowheads="1"/>
          </p:cNvPicPr>
          <p:nvPr/>
        </p:nvPicPr>
        <p:blipFill>
          <a:blip r:embed="rId4"/>
          <a:srcRect l="17957" t="61404" r="13805" b="6433"/>
          <a:stretch>
            <a:fillRect/>
          </a:stretch>
        </p:blipFill>
        <p:spPr bwMode="auto">
          <a:xfrm>
            <a:off x="4343400" y="3810000"/>
            <a:ext cx="4606925" cy="266700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20000" cy="5629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953000" y="1600200"/>
            <a:ext cx="3124200" cy="16002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Community Bulletin Boards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2400" dirty="0"/>
              <a:t>Post information from various sources to public place</a:t>
            </a:r>
          </a:p>
          <a:p>
            <a:pPr lvl="1"/>
            <a:r>
              <a:rPr lang="en-US" sz="2000" dirty="0"/>
              <a:t>who posts?</a:t>
            </a:r>
          </a:p>
          <a:p>
            <a:pPr lvl="1"/>
            <a:r>
              <a:rPr lang="en-US" sz="2000" dirty="0"/>
              <a:t>how to personalize?</a:t>
            </a:r>
          </a:p>
          <a:p>
            <a:pPr lvl="1"/>
            <a:r>
              <a:rPr lang="en-US" sz="2000" dirty="0"/>
              <a:t>relevance?</a:t>
            </a:r>
          </a:p>
        </p:txBody>
      </p:sp>
      <p:pic>
        <p:nvPicPr>
          <p:cNvPr id="95236" name="Picture 4"/>
          <p:cNvPicPr>
            <a:picLocks noChangeAspect="1" noChangeArrowheads="1"/>
          </p:cNvPicPr>
          <p:nvPr/>
        </p:nvPicPr>
        <p:blipFill>
          <a:blip r:embed="rId3"/>
          <a:srcRect b="3810"/>
          <a:stretch>
            <a:fillRect/>
          </a:stretch>
        </p:blipFill>
        <p:spPr bwMode="auto">
          <a:xfrm>
            <a:off x="3886200" y="2336800"/>
            <a:ext cx="4638675" cy="36068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95237" name="Text Box 5"/>
          <p:cNvSpPr txBox="1">
            <a:spLocks noChangeArrowheads="1"/>
          </p:cNvSpPr>
          <p:nvPr/>
        </p:nvSpPr>
        <p:spPr bwMode="auto">
          <a:xfrm>
            <a:off x="5867400" y="6324600"/>
            <a:ext cx="2971800" cy="3651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chemeClr val="bg1"/>
                </a:solidFill>
                <a:latin typeface="Verdana" charset="0"/>
              </a:rPr>
              <a:t>from Multimedia Fliers, Churchill, Nelson, Denoue, Communites and Technoligies 2003</a:t>
            </a:r>
          </a:p>
        </p:txBody>
      </p:sp>
      <p:sp>
        <p:nvSpPr>
          <p:cNvPr id="95238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Control Rooms</a:t>
            </a:r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447800"/>
            <a:ext cx="7772400" cy="4876800"/>
          </a:xfrm>
        </p:spPr>
        <p:txBody>
          <a:bodyPr/>
          <a:lstStyle/>
          <a:p>
            <a:r>
              <a:rPr lang="en-US" sz="2800"/>
              <a:t>Information that goes</a:t>
            </a:r>
            <a:br>
              <a:rPr lang="en-US" sz="2800"/>
            </a:br>
            <a:r>
              <a:rPr lang="en-US" sz="2800"/>
              <a:t>across shifts </a:t>
            </a:r>
          </a:p>
        </p:txBody>
      </p:sp>
      <p:sp>
        <p:nvSpPr>
          <p:cNvPr id="97284" name="Text Box 4"/>
          <p:cNvSpPr txBox="1">
            <a:spLocks noChangeArrowheads="1"/>
          </p:cNvSpPr>
          <p:nvPr/>
        </p:nvSpPr>
        <p:spPr bwMode="auto">
          <a:xfrm>
            <a:off x="4953000" y="5715000"/>
            <a:ext cx="3429000" cy="3651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rgbClr val="DDDDDD"/>
                </a:solidFill>
                <a:latin typeface="Verdana" charset="0"/>
              </a:rPr>
              <a:t>NASA Mission Control Center http://spaceflight.nasa.gov/shuttle/reference/mcc/</a:t>
            </a:r>
          </a:p>
        </p:txBody>
      </p:sp>
      <p:pic>
        <p:nvPicPr>
          <p:cNvPr id="97285" name="Picture 5" descr="IMAGE: Inside Mission Control Cen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752600"/>
            <a:ext cx="3829050" cy="382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286" name="Picture 6" descr="reuters_20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43000" y="2590800"/>
            <a:ext cx="3581400" cy="345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7" name="Text Box 7"/>
          <p:cNvSpPr txBox="1">
            <a:spLocks noChangeArrowheads="1"/>
          </p:cNvSpPr>
          <p:nvPr/>
        </p:nvSpPr>
        <p:spPr bwMode="auto">
          <a:xfrm>
            <a:off x="1219200" y="6096000"/>
            <a:ext cx="3657600" cy="3651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rgbClr val="DDDDDD"/>
                </a:solidFill>
                <a:latin typeface="Verdana" charset="0"/>
              </a:rPr>
              <a:t>Reuters, http://www.electrosonic.com/command_and_control.shtm</a:t>
            </a:r>
          </a:p>
        </p:txBody>
      </p:sp>
      <p:sp>
        <p:nvSpPr>
          <p:cNvPr id="97288" name="Text Box 9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20000" cy="5629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24000" y="1600200"/>
            <a:ext cx="3124200" cy="16002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524000" y="4572000"/>
            <a:ext cx="3124200" cy="17526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Connected meeting rooms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447800"/>
            <a:ext cx="7772400" cy="4876800"/>
          </a:xfrm>
        </p:spPr>
        <p:txBody>
          <a:bodyPr/>
          <a:lstStyle/>
          <a:p>
            <a:pPr>
              <a:buNone/>
            </a:pPr>
            <a:r>
              <a:rPr lang="en-US" sz="2800" dirty="0"/>
              <a:t>Meeting / classroom </a:t>
            </a:r>
          </a:p>
          <a:p>
            <a:pPr>
              <a:buNone/>
            </a:pPr>
            <a:r>
              <a:rPr lang="en-US" sz="2800" dirty="0"/>
              <a:t>Video / audio links </a:t>
            </a:r>
          </a:p>
        </p:txBody>
      </p:sp>
      <p:sp>
        <p:nvSpPr>
          <p:cNvPr id="101380" name="Text Box 4"/>
          <p:cNvSpPr txBox="1">
            <a:spLocks noChangeArrowheads="1"/>
          </p:cNvSpPr>
          <p:nvPr/>
        </p:nvSpPr>
        <p:spPr bwMode="auto">
          <a:xfrm>
            <a:off x="4953000" y="6400800"/>
            <a:ext cx="3429000" cy="5016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chemeClr val="bg1"/>
                </a:solidFill>
                <a:latin typeface="Verdana" charset="0"/>
              </a:rPr>
              <a:t>Veterinary Report Vol 26, 1 Winter 2002 http://www.cvm.uiuc.edu/vetreport/winter2002/technology.html</a:t>
            </a:r>
          </a:p>
        </p:txBody>
      </p:sp>
      <p:pic>
        <p:nvPicPr>
          <p:cNvPr id="101381" name="Picture 5" descr="[Dr. Lednicky lectures on emerging viral diseases of animals through video teleconferencing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2633663"/>
            <a:ext cx="4800600" cy="3421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82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2075" tIns="46038" rIns="92075" bIns="46038" anchor="ctr"/>
          <a:lstStyle/>
          <a:p>
            <a:r>
              <a:rPr lang="en-US" sz="3600" dirty="0"/>
              <a:t>Anytime, any place</a:t>
            </a:r>
            <a:r>
              <a:rPr lang="en-US" sz="3600" dirty="0" smtClean="0"/>
              <a:t> “groupware”</a:t>
            </a:r>
            <a:endParaRPr lang="en-US" sz="3600" dirty="0"/>
          </a:p>
        </p:txBody>
      </p:sp>
      <p:sp>
        <p:nvSpPr>
          <p:cNvPr id="107524" name="Rectangle 4"/>
          <p:cNvSpPr>
            <a:spLocks noChangeArrowheads="1"/>
          </p:cNvSpPr>
          <p:nvPr/>
        </p:nvSpPr>
        <p:spPr bwMode="auto">
          <a:xfrm>
            <a:off x="1860550" y="1822450"/>
            <a:ext cx="6032500" cy="4241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25" name="Rectangle 5"/>
          <p:cNvSpPr>
            <a:spLocks noChangeArrowheads="1"/>
          </p:cNvSpPr>
          <p:nvPr/>
        </p:nvSpPr>
        <p:spPr bwMode="auto">
          <a:xfrm>
            <a:off x="746125" y="2452688"/>
            <a:ext cx="776329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  <a:latin typeface="Arial" charset="0"/>
              </a:rPr>
              <a:t>same</a:t>
            </a:r>
          </a:p>
          <a:p>
            <a:pPr algn="l"/>
            <a:r>
              <a:rPr lang="en-US" sz="1800">
                <a:solidFill>
                  <a:srgbClr val="000000"/>
                </a:solidFill>
                <a:latin typeface="Arial" charset="0"/>
              </a:rPr>
              <a:t>place</a:t>
            </a:r>
          </a:p>
        </p:txBody>
      </p:sp>
      <p:sp>
        <p:nvSpPr>
          <p:cNvPr id="107526" name="Rectangle 6"/>
          <p:cNvSpPr>
            <a:spLocks noChangeArrowheads="1"/>
          </p:cNvSpPr>
          <p:nvPr/>
        </p:nvSpPr>
        <p:spPr bwMode="auto">
          <a:xfrm>
            <a:off x="669925" y="4548188"/>
            <a:ext cx="10985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  <a:latin typeface="Arial" charset="0"/>
              </a:rPr>
              <a:t>different</a:t>
            </a:r>
            <a:br>
              <a:rPr lang="en-US" sz="1800">
                <a:solidFill>
                  <a:srgbClr val="000000"/>
                </a:solidFill>
                <a:latin typeface="Arial" charset="0"/>
              </a:rPr>
            </a:br>
            <a:r>
              <a:rPr lang="en-US" sz="1800">
                <a:solidFill>
                  <a:srgbClr val="000000"/>
                </a:solidFill>
                <a:latin typeface="Arial" charset="0"/>
              </a:rPr>
              <a:t>places</a:t>
            </a:r>
          </a:p>
        </p:txBody>
      </p:sp>
      <p:sp>
        <p:nvSpPr>
          <p:cNvPr id="107527" name="Rectangle 7"/>
          <p:cNvSpPr>
            <a:spLocks noChangeArrowheads="1"/>
          </p:cNvSpPr>
          <p:nvPr/>
        </p:nvSpPr>
        <p:spPr bwMode="auto">
          <a:xfrm>
            <a:off x="2587625" y="1309688"/>
            <a:ext cx="1315089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  <a:latin typeface="Arial" charset="0"/>
              </a:rPr>
              <a:t>same time</a:t>
            </a:r>
          </a:p>
        </p:txBody>
      </p:sp>
      <p:sp>
        <p:nvSpPr>
          <p:cNvPr id="107528" name="Rectangle 8"/>
          <p:cNvSpPr>
            <a:spLocks noChangeArrowheads="1"/>
          </p:cNvSpPr>
          <p:nvPr/>
        </p:nvSpPr>
        <p:spPr bwMode="auto">
          <a:xfrm>
            <a:off x="5076825" y="1309688"/>
            <a:ext cx="1776415" cy="36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/>
            <a:r>
              <a:rPr lang="en-US" sz="1800">
                <a:solidFill>
                  <a:srgbClr val="000000"/>
                </a:solidFill>
                <a:latin typeface="Arial" charset="0"/>
              </a:rPr>
              <a:t>different times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3048000" y="3733800"/>
            <a:ext cx="293688" cy="403225"/>
            <a:chOff x="1920" y="2352"/>
            <a:chExt cx="185" cy="254"/>
          </a:xfrm>
        </p:grpSpPr>
        <p:sp>
          <p:nvSpPr>
            <p:cNvPr id="107621" name="Freeform 10"/>
            <p:cNvSpPr>
              <a:spLocks/>
            </p:cNvSpPr>
            <p:nvPr/>
          </p:nvSpPr>
          <p:spPr bwMode="auto">
            <a:xfrm>
              <a:off x="1938" y="2367"/>
              <a:ext cx="167" cy="199"/>
            </a:xfrm>
            <a:custGeom>
              <a:avLst/>
              <a:gdLst>
                <a:gd name="T0" fmla="*/ 115 w 167"/>
                <a:gd name="T1" fmla="*/ 6 h 199"/>
                <a:gd name="T2" fmla="*/ 137 w 167"/>
                <a:gd name="T3" fmla="*/ 14 h 199"/>
                <a:gd name="T4" fmla="*/ 144 w 167"/>
                <a:gd name="T5" fmla="*/ 30 h 199"/>
                <a:gd name="T6" fmla="*/ 151 w 167"/>
                <a:gd name="T7" fmla="*/ 52 h 199"/>
                <a:gd name="T8" fmla="*/ 152 w 167"/>
                <a:gd name="T9" fmla="*/ 62 h 199"/>
                <a:gd name="T10" fmla="*/ 151 w 167"/>
                <a:gd name="T11" fmla="*/ 71 h 199"/>
                <a:gd name="T12" fmla="*/ 148 w 167"/>
                <a:gd name="T13" fmla="*/ 77 h 199"/>
                <a:gd name="T14" fmla="*/ 153 w 167"/>
                <a:gd name="T15" fmla="*/ 89 h 199"/>
                <a:gd name="T16" fmla="*/ 158 w 167"/>
                <a:gd name="T17" fmla="*/ 100 h 199"/>
                <a:gd name="T18" fmla="*/ 161 w 167"/>
                <a:gd name="T19" fmla="*/ 104 h 199"/>
                <a:gd name="T20" fmla="*/ 163 w 167"/>
                <a:gd name="T21" fmla="*/ 108 h 199"/>
                <a:gd name="T22" fmla="*/ 165 w 167"/>
                <a:gd name="T23" fmla="*/ 110 h 199"/>
                <a:gd name="T24" fmla="*/ 166 w 167"/>
                <a:gd name="T25" fmla="*/ 114 h 199"/>
                <a:gd name="T26" fmla="*/ 165 w 167"/>
                <a:gd name="T27" fmla="*/ 117 h 199"/>
                <a:gd name="T28" fmla="*/ 162 w 167"/>
                <a:gd name="T29" fmla="*/ 118 h 199"/>
                <a:gd name="T30" fmla="*/ 156 w 167"/>
                <a:gd name="T31" fmla="*/ 120 h 199"/>
                <a:gd name="T32" fmla="*/ 153 w 167"/>
                <a:gd name="T33" fmla="*/ 121 h 199"/>
                <a:gd name="T34" fmla="*/ 152 w 167"/>
                <a:gd name="T35" fmla="*/ 126 h 199"/>
                <a:gd name="T36" fmla="*/ 153 w 167"/>
                <a:gd name="T37" fmla="*/ 131 h 199"/>
                <a:gd name="T38" fmla="*/ 155 w 167"/>
                <a:gd name="T39" fmla="*/ 138 h 199"/>
                <a:gd name="T40" fmla="*/ 154 w 167"/>
                <a:gd name="T41" fmla="*/ 142 h 199"/>
                <a:gd name="T42" fmla="*/ 151 w 167"/>
                <a:gd name="T43" fmla="*/ 145 h 199"/>
                <a:gd name="T44" fmla="*/ 152 w 167"/>
                <a:gd name="T45" fmla="*/ 148 h 199"/>
                <a:gd name="T46" fmla="*/ 153 w 167"/>
                <a:gd name="T47" fmla="*/ 150 h 199"/>
                <a:gd name="T48" fmla="*/ 151 w 167"/>
                <a:gd name="T49" fmla="*/ 153 h 199"/>
                <a:gd name="T50" fmla="*/ 148 w 167"/>
                <a:gd name="T51" fmla="*/ 155 h 199"/>
                <a:gd name="T52" fmla="*/ 146 w 167"/>
                <a:gd name="T53" fmla="*/ 158 h 199"/>
                <a:gd name="T54" fmla="*/ 146 w 167"/>
                <a:gd name="T55" fmla="*/ 164 h 199"/>
                <a:gd name="T56" fmla="*/ 144 w 167"/>
                <a:gd name="T57" fmla="*/ 168 h 199"/>
                <a:gd name="T58" fmla="*/ 142 w 167"/>
                <a:gd name="T59" fmla="*/ 171 h 199"/>
                <a:gd name="T60" fmla="*/ 139 w 167"/>
                <a:gd name="T61" fmla="*/ 174 h 199"/>
                <a:gd name="T62" fmla="*/ 135 w 167"/>
                <a:gd name="T63" fmla="*/ 175 h 199"/>
                <a:gd name="T64" fmla="*/ 129 w 167"/>
                <a:gd name="T65" fmla="*/ 176 h 199"/>
                <a:gd name="T66" fmla="*/ 117 w 167"/>
                <a:gd name="T67" fmla="*/ 175 h 199"/>
                <a:gd name="T68" fmla="*/ 106 w 167"/>
                <a:gd name="T69" fmla="*/ 174 h 199"/>
                <a:gd name="T70" fmla="*/ 90 w 167"/>
                <a:gd name="T71" fmla="*/ 198 h 199"/>
                <a:gd name="T72" fmla="*/ 22 w 167"/>
                <a:gd name="T73" fmla="*/ 167 h 199"/>
                <a:gd name="T74" fmla="*/ 29 w 167"/>
                <a:gd name="T75" fmla="*/ 157 h 199"/>
                <a:gd name="T76" fmla="*/ 32 w 167"/>
                <a:gd name="T77" fmla="*/ 147 h 199"/>
                <a:gd name="T78" fmla="*/ 32 w 167"/>
                <a:gd name="T79" fmla="*/ 134 h 199"/>
                <a:gd name="T80" fmla="*/ 0 w 167"/>
                <a:gd name="T81" fmla="*/ 105 h 199"/>
                <a:gd name="T82" fmla="*/ 0 w 167"/>
                <a:gd name="T83" fmla="*/ 37 h 199"/>
                <a:gd name="T84" fmla="*/ 17 w 167"/>
                <a:gd name="T85" fmla="*/ 18 h 199"/>
                <a:gd name="T86" fmla="*/ 38 w 167"/>
                <a:gd name="T87" fmla="*/ 8 h 199"/>
                <a:gd name="T88" fmla="*/ 60 w 167"/>
                <a:gd name="T89" fmla="*/ 0 h 199"/>
                <a:gd name="T90" fmla="*/ 89 w 167"/>
                <a:gd name="T91" fmla="*/ 4 h 199"/>
                <a:gd name="T92" fmla="*/ 115 w 167"/>
                <a:gd name="T93" fmla="*/ 6 h 199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67"/>
                <a:gd name="T142" fmla="*/ 0 h 199"/>
                <a:gd name="T143" fmla="*/ 167 w 167"/>
                <a:gd name="T144" fmla="*/ 199 h 199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67" h="199">
                  <a:moveTo>
                    <a:pt x="115" y="6"/>
                  </a:moveTo>
                  <a:lnTo>
                    <a:pt x="137" y="14"/>
                  </a:lnTo>
                  <a:lnTo>
                    <a:pt x="144" y="30"/>
                  </a:lnTo>
                  <a:lnTo>
                    <a:pt x="151" y="52"/>
                  </a:lnTo>
                  <a:lnTo>
                    <a:pt x="152" y="62"/>
                  </a:lnTo>
                  <a:lnTo>
                    <a:pt x="151" y="71"/>
                  </a:lnTo>
                  <a:lnTo>
                    <a:pt x="148" y="77"/>
                  </a:lnTo>
                  <a:lnTo>
                    <a:pt x="153" y="89"/>
                  </a:lnTo>
                  <a:lnTo>
                    <a:pt x="158" y="100"/>
                  </a:lnTo>
                  <a:lnTo>
                    <a:pt x="161" y="104"/>
                  </a:lnTo>
                  <a:lnTo>
                    <a:pt x="163" y="108"/>
                  </a:lnTo>
                  <a:lnTo>
                    <a:pt x="165" y="110"/>
                  </a:lnTo>
                  <a:lnTo>
                    <a:pt x="166" y="114"/>
                  </a:lnTo>
                  <a:lnTo>
                    <a:pt x="165" y="117"/>
                  </a:lnTo>
                  <a:lnTo>
                    <a:pt x="162" y="118"/>
                  </a:lnTo>
                  <a:lnTo>
                    <a:pt x="156" y="120"/>
                  </a:lnTo>
                  <a:lnTo>
                    <a:pt x="153" y="121"/>
                  </a:lnTo>
                  <a:lnTo>
                    <a:pt x="152" y="126"/>
                  </a:lnTo>
                  <a:lnTo>
                    <a:pt x="153" y="131"/>
                  </a:lnTo>
                  <a:lnTo>
                    <a:pt x="155" y="138"/>
                  </a:lnTo>
                  <a:lnTo>
                    <a:pt x="154" y="142"/>
                  </a:lnTo>
                  <a:lnTo>
                    <a:pt x="151" y="145"/>
                  </a:lnTo>
                  <a:lnTo>
                    <a:pt x="152" y="148"/>
                  </a:lnTo>
                  <a:lnTo>
                    <a:pt x="153" y="150"/>
                  </a:lnTo>
                  <a:lnTo>
                    <a:pt x="151" y="153"/>
                  </a:lnTo>
                  <a:lnTo>
                    <a:pt x="148" y="155"/>
                  </a:lnTo>
                  <a:lnTo>
                    <a:pt x="146" y="158"/>
                  </a:lnTo>
                  <a:lnTo>
                    <a:pt x="146" y="164"/>
                  </a:lnTo>
                  <a:lnTo>
                    <a:pt x="144" y="168"/>
                  </a:lnTo>
                  <a:lnTo>
                    <a:pt x="142" y="171"/>
                  </a:lnTo>
                  <a:lnTo>
                    <a:pt x="139" y="174"/>
                  </a:lnTo>
                  <a:lnTo>
                    <a:pt x="135" y="175"/>
                  </a:lnTo>
                  <a:lnTo>
                    <a:pt x="129" y="176"/>
                  </a:lnTo>
                  <a:lnTo>
                    <a:pt x="117" y="175"/>
                  </a:lnTo>
                  <a:lnTo>
                    <a:pt x="106" y="174"/>
                  </a:lnTo>
                  <a:lnTo>
                    <a:pt x="90" y="198"/>
                  </a:lnTo>
                  <a:lnTo>
                    <a:pt x="22" y="167"/>
                  </a:lnTo>
                  <a:lnTo>
                    <a:pt x="29" y="157"/>
                  </a:lnTo>
                  <a:lnTo>
                    <a:pt x="32" y="147"/>
                  </a:lnTo>
                  <a:lnTo>
                    <a:pt x="32" y="134"/>
                  </a:lnTo>
                  <a:lnTo>
                    <a:pt x="0" y="105"/>
                  </a:lnTo>
                  <a:lnTo>
                    <a:pt x="0" y="37"/>
                  </a:lnTo>
                  <a:lnTo>
                    <a:pt x="17" y="18"/>
                  </a:lnTo>
                  <a:lnTo>
                    <a:pt x="38" y="8"/>
                  </a:lnTo>
                  <a:lnTo>
                    <a:pt x="60" y="0"/>
                  </a:lnTo>
                  <a:lnTo>
                    <a:pt x="89" y="4"/>
                  </a:lnTo>
                  <a:lnTo>
                    <a:pt x="115" y="6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12700" cap="rnd">
              <a:solidFill>
                <a:srgbClr val="402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2" name="Freeform 11"/>
            <p:cNvSpPr>
              <a:spLocks/>
            </p:cNvSpPr>
            <p:nvPr/>
          </p:nvSpPr>
          <p:spPr bwMode="auto">
            <a:xfrm>
              <a:off x="2009" y="2491"/>
              <a:ext cx="20" cy="33"/>
            </a:xfrm>
            <a:custGeom>
              <a:avLst/>
              <a:gdLst>
                <a:gd name="T0" fmla="*/ 0 w 20"/>
                <a:gd name="T1" fmla="*/ 0 h 33"/>
                <a:gd name="T2" fmla="*/ 6 w 20"/>
                <a:gd name="T3" fmla="*/ 15 h 33"/>
                <a:gd name="T4" fmla="*/ 10 w 20"/>
                <a:gd name="T5" fmla="*/ 22 h 33"/>
                <a:gd name="T6" fmla="*/ 19 w 20"/>
                <a:gd name="T7" fmla="*/ 32 h 33"/>
                <a:gd name="T8" fmla="*/ 8 w 20"/>
                <a:gd name="T9" fmla="*/ 24 h 33"/>
                <a:gd name="T10" fmla="*/ 2 w 20"/>
                <a:gd name="T11" fmla="*/ 15 h 33"/>
                <a:gd name="T12" fmla="*/ 0 w 20"/>
                <a:gd name="T13" fmla="*/ 0 h 3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0"/>
                <a:gd name="T22" fmla="*/ 0 h 33"/>
                <a:gd name="T23" fmla="*/ 20 w 20"/>
                <a:gd name="T24" fmla="*/ 33 h 3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0" h="33">
                  <a:moveTo>
                    <a:pt x="0" y="0"/>
                  </a:moveTo>
                  <a:lnTo>
                    <a:pt x="6" y="15"/>
                  </a:lnTo>
                  <a:lnTo>
                    <a:pt x="10" y="22"/>
                  </a:lnTo>
                  <a:lnTo>
                    <a:pt x="19" y="32"/>
                  </a:lnTo>
                  <a:lnTo>
                    <a:pt x="8" y="24"/>
                  </a:lnTo>
                  <a:lnTo>
                    <a:pt x="2" y="15"/>
                  </a:lnTo>
                  <a:lnTo>
                    <a:pt x="0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3" name="Freeform 12"/>
            <p:cNvSpPr>
              <a:spLocks/>
            </p:cNvSpPr>
            <p:nvPr/>
          </p:nvSpPr>
          <p:spPr bwMode="auto">
            <a:xfrm>
              <a:off x="2058" y="2445"/>
              <a:ext cx="21" cy="14"/>
            </a:xfrm>
            <a:custGeom>
              <a:avLst/>
              <a:gdLst>
                <a:gd name="T0" fmla="*/ 18 w 21"/>
                <a:gd name="T1" fmla="*/ 0 h 14"/>
                <a:gd name="T2" fmla="*/ 17 w 21"/>
                <a:gd name="T3" fmla="*/ 2 h 14"/>
                <a:gd name="T4" fmla="*/ 20 w 21"/>
                <a:gd name="T5" fmla="*/ 3 h 14"/>
                <a:gd name="T6" fmla="*/ 16 w 21"/>
                <a:gd name="T7" fmla="*/ 3 h 14"/>
                <a:gd name="T8" fmla="*/ 15 w 21"/>
                <a:gd name="T9" fmla="*/ 7 h 14"/>
                <a:gd name="T10" fmla="*/ 17 w 21"/>
                <a:gd name="T11" fmla="*/ 9 h 14"/>
                <a:gd name="T12" fmla="*/ 15 w 21"/>
                <a:gd name="T13" fmla="*/ 9 h 14"/>
                <a:gd name="T14" fmla="*/ 16 w 21"/>
                <a:gd name="T15" fmla="*/ 13 h 14"/>
                <a:gd name="T16" fmla="*/ 13 w 21"/>
                <a:gd name="T17" fmla="*/ 8 h 14"/>
                <a:gd name="T18" fmla="*/ 9 w 21"/>
                <a:gd name="T19" fmla="*/ 8 h 14"/>
                <a:gd name="T20" fmla="*/ 6 w 21"/>
                <a:gd name="T21" fmla="*/ 7 h 14"/>
                <a:gd name="T22" fmla="*/ 0 w 21"/>
                <a:gd name="T23" fmla="*/ 7 h 14"/>
                <a:gd name="T24" fmla="*/ 6 w 21"/>
                <a:gd name="T25" fmla="*/ 3 h 14"/>
                <a:gd name="T26" fmla="*/ 18 w 21"/>
                <a:gd name="T27" fmla="*/ 0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1"/>
                <a:gd name="T43" fmla="*/ 0 h 14"/>
                <a:gd name="T44" fmla="*/ 21 w 21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1" h="14">
                  <a:moveTo>
                    <a:pt x="18" y="0"/>
                  </a:moveTo>
                  <a:lnTo>
                    <a:pt x="17" y="2"/>
                  </a:lnTo>
                  <a:lnTo>
                    <a:pt x="20" y="3"/>
                  </a:lnTo>
                  <a:lnTo>
                    <a:pt x="16" y="3"/>
                  </a:lnTo>
                  <a:lnTo>
                    <a:pt x="15" y="7"/>
                  </a:lnTo>
                  <a:lnTo>
                    <a:pt x="17" y="9"/>
                  </a:lnTo>
                  <a:lnTo>
                    <a:pt x="15" y="9"/>
                  </a:lnTo>
                  <a:lnTo>
                    <a:pt x="16" y="13"/>
                  </a:lnTo>
                  <a:lnTo>
                    <a:pt x="13" y="8"/>
                  </a:lnTo>
                  <a:lnTo>
                    <a:pt x="9" y="8"/>
                  </a:lnTo>
                  <a:lnTo>
                    <a:pt x="6" y="7"/>
                  </a:lnTo>
                  <a:lnTo>
                    <a:pt x="0" y="7"/>
                  </a:lnTo>
                  <a:lnTo>
                    <a:pt x="6" y="3"/>
                  </a:lnTo>
                  <a:lnTo>
                    <a:pt x="18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4" name="Freeform 13"/>
            <p:cNvSpPr>
              <a:spLocks/>
            </p:cNvSpPr>
            <p:nvPr/>
          </p:nvSpPr>
          <p:spPr bwMode="auto">
            <a:xfrm>
              <a:off x="2046" y="2431"/>
              <a:ext cx="38" cy="10"/>
            </a:xfrm>
            <a:custGeom>
              <a:avLst/>
              <a:gdLst>
                <a:gd name="T0" fmla="*/ 37 w 38"/>
                <a:gd name="T1" fmla="*/ 4 h 10"/>
                <a:gd name="T2" fmla="*/ 35 w 38"/>
                <a:gd name="T3" fmla="*/ 8 h 10"/>
                <a:gd name="T4" fmla="*/ 32 w 38"/>
                <a:gd name="T5" fmla="*/ 9 h 10"/>
                <a:gd name="T6" fmla="*/ 25 w 38"/>
                <a:gd name="T7" fmla="*/ 7 h 10"/>
                <a:gd name="T8" fmla="*/ 18 w 38"/>
                <a:gd name="T9" fmla="*/ 4 h 10"/>
                <a:gd name="T10" fmla="*/ 6 w 38"/>
                <a:gd name="T11" fmla="*/ 4 h 10"/>
                <a:gd name="T12" fmla="*/ 0 w 38"/>
                <a:gd name="T13" fmla="*/ 5 h 10"/>
                <a:gd name="T14" fmla="*/ 9 w 38"/>
                <a:gd name="T15" fmla="*/ 2 h 10"/>
                <a:gd name="T16" fmla="*/ 16 w 38"/>
                <a:gd name="T17" fmla="*/ 1 h 10"/>
                <a:gd name="T18" fmla="*/ 15 w 38"/>
                <a:gd name="T19" fmla="*/ 0 h 10"/>
                <a:gd name="T20" fmla="*/ 22 w 38"/>
                <a:gd name="T21" fmla="*/ 1 h 10"/>
                <a:gd name="T22" fmla="*/ 21 w 38"/>
                <a:gd name="T23" fmla="*/ 1 h 10"/>
                <a:gd name="T24" fmla="*/ 26 w 38"/>
                <a:gd name="T25" fmla="*/ 2 h 10"/>
                <a:gd name="T26" fmla="*/ 31 w 38"/>
                <a:gd name="T27" fmla="*/ 2 h 10"/>
                <a:gd name="T28" fmla="*/ 37 w 38"/>
                <a:gd name="T29" fmla="*/ 4 h 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8"/>
                <a:gd name="T46" fmla="*/ 0 h 10"/>
                <a:gd name="T47" fmla="*/ 38 w 38"/>
                <a:gd name="T48" fmla="*/ 10 h 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8" h="10">
                  <a:moveTo>
                    <a:pt x="37" y="4"/>
                  </a:moveTo>
                  <a:lnTo>
                    <a:pt x="35" y="8"/>
                  </a:lnTo>
                  <a:lnTo>
                    <a:pt x="32" y="9"/>
                  </a:lnTo>
                  <a:lnTo>
                    <a:pt x="25" y="7"/>
                  </a:lnTo>
                  <a:lnTo>
                    <a:pt x="18" y="4"/>
                  </a:lnTo>
                  <a:lnTo>
                    <a:pt x="6" y="4"/>
                  </a:lnTo>
                  <a:lnTo>
                    <a:pt x="0" y="5"/>
                  </a:lnTo>
                  <a:lnTo>
                    <a:pt x="9" y="2"/>
                  </a:lnTo>
                  <a:lnTo>
                    <a:pt x="16" y="1"/>
                  </a:lnTo>
                  <a:lnTo>
                    <a:pt x="15" y="0"/>
                  </a:lnTo>
                  <a:lnTo>
                    <a:pt x="22" y="1"/>
                  </a:lnTo>
                  <a:lnTo>
                    <a:pt x="21" y="1"/>
                  </a:lnTo>
                  <a:lnTo>
                    <a:pt x="26" y="2"/>
                  </a:lnTo>
                  <a:lnTo>
                    <a:pt x="31" y="2"/>
                  </a:lnTo>
                  <a:lnTo>
                    <a:pt x="37" y="4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5" name="Freeform 14"/>
            <p:cNvSpPr>
              <a:spLocks/>
            </p:cNvSpPr>
            <p:nvPr/>
          </p:nvSpPr>
          <p:spPr bwMode="auto">
            <a:xfrm>
              <a:off x="2077" y="2504"/>
              <a:ext cx="17" cy="15"/>
            </a:xfrm>
            <a:custGeom>
              <a:avLst/>
              <a:gdLst>
                <a:gd name="T0" fmla="*/ 16 w 17"/>
                <a:gd name="T1" fmla="*/ 2 h 15"/>
                <a:gd name="T2" fmla="*/ 14 w 17"/>
                <a:gd name="T3" fmla="*/ 1 h 15"/>
                <a:gd name="T4" fmla="*/ 11 w 17"/>
                <a:gd name="T5" fmla="*/ 0 h 15"/>
                <a:gd name="T6" fmla="*/ 9 w 17"/>
                <a:gd name="T7" fmla="*/ 2 h 15"/>
                <a:gd name="T8" fmla="*/ 7 w 17"/>
                <a:gd name="T9" fmla="*/ 4 h 15"/>
                <a:gd name="T10" fmla="*/ 4 w 17"/>
                <a:gd name="T11" fmla="*/ 5 h 15"/>
                <a:gd name="T12" fmla="*/ 1 w 17"/>
                <a:gd name="T13" fmla="*/ 6 h 15"/>
                <a:gd name="T14" fmla="*/ 1 w 17"/>
                <a:gd name="T15" fmla="*/ 5 h 15"/>
                <a:gd name="T16" fmla="*/ 0 w 17"/>
                <a:gd name="T17" fmla="*/ 8 h 15"/>
                <a:gd name="T18" fmla="*/ 0 w 17"/>
                <a:gd name="T19" fmla="*/ 10 h 15"/>
                <a:gd name="T20" fmla="*/ 0 w 17"/>
                <a:gd name="T21" fmla="*/ 12 h 15"/>
                <a:gd name="T22" fmla="*/ 1 w 17"/>
                <a:gd name="T23" fmla="*/ 14 h 15"/>
                <a:gd name="T24" fmla="*/ 0 w 17"/>
                <a:gd name="T25" fmla="*/ 11 h 15"/>
                <a:gd name="T26" fmla="*/ 2 w 17"/>
                <a:gd name="T27" fmla="*/ 8 h 15"/>
                <a:gd name="T28" fmla="*/ 7 w 17"/>
                <a:gd name="T29" fmla="*/ 7 h 15"/>
                <a:gd name="T30" fmla="*/ 9 w 17"/>
                <a:gd name="T31" fmla="*/ 7 h 15"/>
                <a:gd name="T32" fmla="*/ 13 w 17"/>
                <a:gd name="T33" fmla="*/ 8 h 15"/>
                <a:gd name="T34" fmla="*/ 15 w 17"/>
                <a:gd name="T35" fmla="*/ 5 h 15"/>
                <a:gd name="T36" fmla="*/ 16 w 17"/>
                <a:gd name="T37" fmla="*/ 2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7"/>
                <a:gd name="T58" fmla="*/ 0 h 15"/>
                <a:gd name="T59" fmla="*/ 17 w 17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7" h="15">
                  <a:moveTo>
                    <a:pt x="16" y="2"/>
                  </a:moveTo>
                  <a:lnTo>
                    <a:pt x="14" y="1"/>
                  </a:lnTo>
                  <a:lnTo>
                    <a:pt x="11" y="0"/>
                  </a:lnTo>
                  <a:lnTo>
                    <a:pt x="9" y="2"/>
                  </a:lnTo>
                  <a:lnTo>
                    <a:pt x="7" y="4"/>
                  </a:lnTo>
                  <a:lnTo>
                    <a:pt x="4" y="5"/>
                  </a:lnTo>
                  <a:lnTo>
                    <a:pt x="1" y="6"/>
                  </a:lnTo>
                  <a:lnTo>
                    <a:pt x="1" y="5"/>
                  </a:lnTo>
                  <a:lnTo>
                    <a:pt x="0" y="8"/>
                  </a:lnTo>
                  <a:lnTo>
                    <a:pt x="0" y="10"/>
                  </a:lnTo>
                  <a:lnTo>
                    <a:pt x="0" y="12"/>
                  </a:lnTo>
                  <a:lnTo>
                    <a:pt x="1" y="14"/>
                  </a:lnTo>
                  <a:lnTo>
                    <a:pt x="0" y="11"/>
                  </a:lnTo>
                  <a:lnTo>
                    <a:pt x="2" y="8"/>
                  </a:lnTo>
                  <a:lnTo>
                    <a:pt x="7" y="7"/>
                  </a:lnTo>
                  <a:lnTo>
                    <a:pt x="9" y="7"/>
                  </a:lnTo>
                  <a:lnTo>
                    <a:pt x="13" y="8"/>
                  </a:lnTo>
                  <a:lnTo>
                    <a:pt x="15" y="5"/>
                  </a:lnTo>
                  <a:lnTo>
                    <a:pt x="16" y="2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6" name="Freeform 15"/>
            <p:cNvSpPr>
              <a:spLocks/>
            </p:cNvSpPr>
            <p:nvPr/>
          </p:nvSpPr>
          <p:spPr bwMode="auto">
            <a:xfrm>
              <a:off x="2083" y="2518"/>
              <a:ext cx="8" cy="4"/>
            </a:xfrm>
            <a:custGeom>
              <a:avLst/>
              <a:gdLst>
                <a:gd name="T0" fmla="*/ 7 w 8"/>
                <a:gd name="T1" fmla="*/ 1 h 4"/>
                <a:gd name="T2" fmla="*/ 3 w 8"/>
                <a:gd name="T3" fmla="*/ 0 h 4"/>
                <a:gd name="T4" fmla="*/ 0 w 8"/>
                <a:gd name="T5" fmla="*/ 1 h 4"/>
                <a:gd name="T6" fmla="*/ 3 w 8"/>
                <a:gd name="T7" fmla="*/ 3 h 4"/>
                <a:gd name="T8" fmla="*/ 7 w 8"/>
                <a:gd name="T9" fmla="*/ 1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4"/>
                <a:gd name="T17" fmla="*/ 8 w 8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4">
                  <a:moveTo>
                    <a:pt x="7" y="1"/>
                  </a:moveTo>
                  <a:lnTo>
                    <a:pt x="3" y="0"/>
                  </a:lnTo>
                  <a:lnTo>
                    <a:pt x="0" y="1"/>
                  </a:lnTo>
                  <a:lnTo>
                    <a:pt x="3" y="3"/>
                  </a:lnTo>
                  <a:lnTo>
                    <a:pt x="7" y="1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7" name="Freeform 16"/>
            <p:cNvSpPr>
              <a:spLocks/>
            </p:cNvSpPr>
            <p:nvPr/>
          </p:nvSpPr>
          <p:spPr bwMode="auto">
            <a:xfrm>
              <a:off x="2089" y="2483"/>
              <a:ext cx="8" cy="4"/>
            </a:xfrm>
            <a:custGeom>
              <a:avLst/>
              <a:gdLst>
                <a:gd name="T0" fmla="*/ 7 w 8"/>
                <a:gd name="T1" fmla="*/ 0 h 4"/>
                <a:gd name="T2" fmla="*/ 3 w 8"/>
                <a:gd name="T3" fmla="*/ 0 h 4"/>
                <a:gd name="T4" fmla="*/ 1 w 8"/>
                <a:gd name="T5" fmla="*/ 1 h 4"/>
                <a:gd name="T6" fmla="*/ 0 w 8"/>
                <a:gd name="T7" fmla="*/ 2 h 4"/>
                <a:gd name="T8" fmla="*/ 1 w 8"/>
                <a:gd name="T9" fmla="*/ 3 h 4"/>
                <a:gd name="T10" fmla="*/ 3 w 8"/>
                <a:gd name="T11" fmla="*/ 2 h 4"/>
                <a:gd name="T12" fmla="*/ 7 w 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7" y="0"/>
                  </a:moveTo>
                  <a:lnTo>
                    <a:pt x="3" y="0"/>
                  </a:lnTo>
                  <a:lnTo>
                    <a:pt x="1" y="1"/>
                  </a:lnTo>
                  <a:lnTo>
                    <a:pt x="0" y="2"/>
                  </a:lnTo>
                  <a:lnTo>
                    <a:pt x="1" y="3"/>
                  </a:lnTo>
                  <a:lnTo>
                    <a:pt x="3" y="2"/>
                  </a:lnTo>
                  <a:lnTo>
                    <a:pt x="7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8" name="Freeform 17"/>
            <p:cNvSpPr>
              <a:spLocks/>
            </p:cNvSpPr>
            <p:nvPr/>
          </p:nvSpPr>
          <p:spPr bwMode="auto">
            <a:xfrm>
              <a:off x="2083" y="2479"/>
              <a:ext cx="4" cy="9"/>
            </a:xfrm>
            <a:custGeom>
              <a:avLst/>
              <a:gdLst>
                <a:gd name="T0" fmla="*/ 1 w 4"/>
                <a:gd name="T1" fmla="*/ 0 h 9"/>
                <a:gd name="T2" fmla="*/ 0 w 4"/>
                <a:gd name="T3" fmla="*/ 3 h 9"/>
                <a:gd name="T4" fmla="*/ 2 w 4"/>
                <a:gd name="T5" fmla="*/ 6 h 9"/>
                <a:gd name="T6" fmla="*/ 3 w 4"/>
                <a:gd name="T7" fmla="*/ 8 h 9"/>
                <a:gd name="T8" fmla="*/ 1 w 4"/>
                <a:gd name="T9" fmla="*/ 7 h 9"/>
                <a:gd name="T10" fmla="*/ 0 w 4"/>
                <a:gd name="T11" fmla="*/ 5 h 9"/>
                <a:gd name="T12" fmla="*/ 0 w 4"/>
                <a:gd name="T13" fmla="*/ 3 h 9"/>
                <a:gd name="T14" fmla="*/ 1 w 4"/>
                <a:gd name="T15" fmla="*/ 0 h 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9"/>
                <a:gd name="T26" fmla="*/ 4 w 4"/>
                <a:gd name="T27" fmla="*/ 9 h 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9">
                  <a:moveTo>
                    <a:pt x="1" y="0"/>
                  </a:moveTo>
                  <a:lnTo>
                    <a:pt x="0" y="3"/>
                  </a:lnTo>
                  <a:lnTo>
                    <a:pt x="2" y="6"/>
                  </a:lnTo>
                  <a:lnTo>
                    <a:pt x="3" y="8"/>
                  </a:lnTo>
                  <a:lnTo>
                    <a:pt x="1" y="7"/>
                  </a:lnTo>
                  <a:lnTo>
                    <a:pt x="0" y="5"/>
                  </a:lnTo>
                  <a:lnTo>
                    <a:pt x="0" y="3"/>
                  </a:lnTo>
                  <a:lnTo>
                    <a:pt x="1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29" name="Freeform 18"/>
            <p:cNvSpPr>
              <a:spLocks/>
            </p:cNvSpPr>
            <p:nvPr/>
          </p:nvSpPr>
          <p:spPr bwMode="auto">
            <a:xfrm>
              <a:off x="2063" y="2449"/>
              <a:ext cx="6" cy="4"/>
            </a:xfrm>
            <a:custGeom>
              <a:avLst/>
              <a:gdLst>
                <a:gd name="T0" fmla="*/ 5 w 6"/>
                <a:gd name="T1" fmla="*/ 0 h 4"/>
                <a:gd name="T2" fmla="*/ 5 w 6"/>
                <a:gd name="T3" fmla="*/ 3 h 4"/>
                <a:gd name="T4" fmla="*/ 3 w 6"/>
                <a:gd name="T5" fmla="*/ 2 h 4"/>
                <a:gd name="T6" fmla="*/ 1 w 6"/>
                <a:gd name="T7" fmla="*/ 2 h 4"/>
                <a:gd name="T8" fmla="*/ 0 w 6"/>
                <a:gd name="T9" fmla="*/ 2 h 4"/>
                <a:gd name="T10" fmla="*/ 2 w 6"/>
                <a:gd name="T11" fmla="*/ 0 h 4"/>
                <a:gd name="T12" fmla="*/ 5 w 6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"/>
                <a:gd name="T22" fmla="*/ 0 h 4"/>
                <a:gd name="T23" fmla="*/ 6 w 6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" h="4">
                  <a:moveTo>
                    <a:pt x="5" y="0"/>
                  </a:moveTo>
                  <a:lnTo>
                    <a:pt x="5" y="3"/>
                  </a:lnTo>
                  <a:lnTo>
                    <a:pt x="3" y="2"/>
                  </a:lnTo>
                  <a:lnTo>
                    <a:pt x="1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30" name="Freeform 19"/>
            <p:cNvSpPr>
              <a:spLocks/>
            </p:cNvSpPr>
            <p:nvPr/>
          </p:nvSpPr>
          <p:spPr bwMode="auto">
            <a:xfrm>
              <a:off x="1996" y="2443"/>
              <a:ext cx="16" cy="32"/>
            </a:xfrm>
            <a:custGeom>
              <a:avLst/>
              <a:gdLst>
                <a:gd name="T0" fmla="*/ 15 w 16"/>
                <a:gd name="T1" fmla="*/ 6 h 32"/>
                <a:gd name="T2" fmla="*/ 10 w 16"/>
                <a:gd name="T3" fmla="*/ 3 h 32"/>
                <a:gd name="T4" fmla="*/ 5 w 16"/>
                <a:gd name="T5" fmla="*/ 4 h 32"/>
                <a:gd name="T6" fmla="*/ 2 w 16"/>
                <a:gd name="T7" fmla="*/ 9 h 32"/>
                <a:gd name="T8" fmla="*/ 2 w 16"/>
                <a:gd name="T9" fmla="*/ 15 h 32"/>
                <a:gd name="T10" fmla="*/ 2 w 16"/>
                <a:gd name="T11" fmla="*/ 21 h 32"/>
                <a:gd name="T12" fmla="*/ 4 w 16"/>
                <a:gd name="T13" fmla="*/ 25 h 32"/>
                <a:gd name="T14" fmla="*/ 6 w 16"/>
                <a:gd name="T15" fmla="*/ 19 h 32"/>
                <a:gd name="T16" fmla="*/ 9 w 16"/>
                <a:gd name="T17" fmla="*/ 15 h 32"/>
                <a:gd name="T18" fmla="*/ 14 w 16"/>
                <a:gd name="T19" fmla="*/ 12 h 32"/>
                <a:gd name="T20" fmla="*/ 10 w 16"/>
                <a:gd name="T21" fmla="*/ 17 h 32"/>
                <a:gd name="T22" fmla="*/ 6 w 16"/>
                <a:gd name="T23" fmla="*/ 22 h 32"/>
                <a:gd name="T24" fmla="*/ 5 w 16"/>
                <a:gd name="T25" fmla="*/ 27 h 32"/>
                <a:gd name="T26" fmla="*/ 7 w 16"/>
                <a:gd name="T27" fmla="*/ 30 h 32"/>
                <a:gd name="T28" fmla="*/ 10 w 16"/>
                <a:gd name="T29" fmla="*/ 31 h 32"/>
                <a:gd name="T30" fmla="*/ 3 w 16"/>
                <a:gd name="T31" fmla="*/ 30 h 32"/>
                <a:gd name="T32" fmla="*/ 0 w 16"/>
                <a:gd name="T33" fmla="*/ 23 h 32"/>
                <a:gd name="T34" fmla="*/ 0 w 16"/>
                <a:gd name="T35" fmla="*/ 15 h 32"/>
                <a:gd name="T36" fmla="*/ 0 w 16"/>
                <a:gd name="T37" fmla="*/ 7 h 32"/>
                <a:gd name="T38" fmla="*/ 4 w 16"/>
                <a:gd name="T39" fmla="*/ 2 h 32"/>
                <a:gd name="T40" fmla="*/ 9 w 16"/>
                <a:gd name="T41" fmla="*/ 0 h 32"/>
                <a:gd name="T42" fmla="*/ 13 w 16"/>
                <a:gd name="T43" fmla="*/ 1 h 32"/>
                <a:gd name="T44" fmla="*/ 15 w 16"/>
                <a:gd name="T45" fmla="*/ 6 h 32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16"/>
                <a:gd name="T70" fmla="*/ 0 h 32"/>
                <a:gd name="T71" fmla="*/ 16 w 16"/>
                <a:gd name="T72" fmla="*/ 32 h 32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16" h="32">
                  <a:moveTo>
                    <a:pt x="15" y="6"/>
                  </a:moveTo>
                  <a:lnTo>
                    <a:pt x="10" y="3"/>
                  </a:lnTo>
                  <a:lnTo>
                    <a:pt x="5" y="4"/>
                  </a:lnTo>
                  <a:lnTo>
                    <a:pt x="2" y="9"/>
                  </a:lnTo>
                  <a:lnTo>
                    <a:pt x="2" y="15"/>
                  </a:lnTo>
                  <a:lnTo>
                    <a:pt x="2" y="21"/>
                  </a:lnTo>
                  <a:lnTo>
                    <a:pt x="4" y="25"/>
                  </a:lnTo>
                  <a:lnTo>
                    <a:pt x="6" y="19"/>
                  </a:lnTo>
                  <a:lnTo>
                    <a:pt x="9" y="15"/>
                  </a:lnTo>
                  <a:lnTo>
                    <a:pt x="14" y="12"/>
                  </a:lnTo>
                  <a:lnTo>
                    <a:pt x="10" y="17"/>
                  </a:lnTo>
                  <a:lnTo>
                    <a:pt x="6" y="22"/>
                  </a:lnTo>
                  <a:lnTo>
                    <a:pt x="5" y="27"/>
                  </a:lnTo>
                  <a:lnTo>
                    <a:pt x="7" y="30"/>
                  </a:lnTo>
                  <a:lnTo>
                    <a:pt x="10" y="31"/>
                  </a:lnTo>
                  <a:lnTo>
                    <a:pt x="3" y="30"/>
                  </a:lnTo>
                  <a:lnTo>
                    <a:pt x="0" y="23"/>
                  </a:lnTo>
                  <a:lnTo>
                    <a:pt x="0" y="15"/>
                  </a:lnTo>
                  <a:lnTo>
                    <a:pt x="0" y="7"/>
                  </a:lnTo>
                  <a:lnTo>
                    <a:pt x="4" y="2"/>
                  </a:lnTo>
                  <a:lnTo>
                    <a:pt x="9" y="0"/>
                  </a:lnTo>
                  <a:lnTo>
                    <a:pt x="13" y="1"/>
                  </a:lnTo>
                  <a:lnTo>
                    <a:pt x="15" y="6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31" name="Freeform 20"/>
            <p:cNvSpPr>
              <a:spLocks/>
            </p:cNvSpPr>
            <p:nvPr/>
          </p:nvSpPr>
          <p:spPr bwMode="auto">
            <a:xfrm>
              <a:off x="1991" y="2438"/>
              <a:ext cx="25" cy="43"/>
            </a:xfrm>
            <a:custGeom>
              <a:avLst/>
              <a:gdLst>
                <a:gd name="T0" fmla="*/ 24 w 25"/>
                <a:gd name="T1" fmla="*/ 10 h 43"/>
                <a:gd name="T2" fmla="*/ 20 w 25"/>
                <a:gd name="T3" fmla="*/ 3 h 43"/>
                <a:gd name="T4" fmla="*/ 14 w 25"/>
                <a:gd name="T5" fmla="*/ 1 h 43"/>
                <a:gd name="T6" fmla="*/ 7 w 25"/>
                <a:gd name="T7" fmla="*/ 2 h 43"/>
                <a:gd name="T8" fmla="*/ 3 w 25"/>
                <a:gd name="T9" fmla="*/ 7 h 43"/>
                <a:gd name="T10" fmla="*/ 1 w 25"/>
                <a:gd name="T11" fmla="*/ 13 h 43"/>
                <a:gd name="T12" fmla="*/ 1 w 25"/>
                <a:gd name="T13" fmla="*/ 18 h 43"/>
                <a:gd name="T14" fmla="*/ 2 w 25"/>
                <a:gd name="T15" fmla="*/ 22 h 43"/>
                <a:gd name="T16" fmla="*/ 2 w 25"/>
                <a:gd name="T17" fmla="*/ 27 h 43"/>
                <a:gd name="T18" fmla="*/ 3 w 25"/>
                <a:gd name="T19" fmla="*/ 33 h 43"/>
                <a:gd name="T20" fmla="*/ 9 w 25"/>
                <a:gd name="T21" fmla="*/ 39 h 43"/>
                <a:gd name="T22" fmla="*/ 12 w 25"/>
                <a:gd name="T23" fmla="*/ 39 h 43"/>
                <a:gd name="T24" fmla="*/ 16 w 25"/>
                <a:gd name="T25" fmla="*/ 39 h 43"/>
                <a:gd name="T26" fmla="*/ 16 w 25"/>
                <a:gd name="T27" fmla="*/ 40 h 43"/>
                <a:gd name="T28" fmla="*/ 13 w 25"/>
                <a:gd name="T29" fmla="*/ 42 h 43"/>
                <a:gd name="T30" fmla="*/ 10 w 25"/>
                <a:gd name="T31" fmla="*/ 42 h 43"/>
                <a:gd name="T32" fmla="*/ 5 w 25"/>
                <a:gd name="T33" fmla="*/ 40 h 43"/>
                <a:gd name="T34" fmla="*/ 1 w 25"/>
                <a:gd name="T35" fmla="*/ 33 h 43"/>
                <a:gd name="T36" fmla="*/ 1 w 25"/>
                <a:gd name="T37" fmla="*/ 24 h 43"/>
                <a:gd name="T38" fmla="*/ 0 w 25"/>
                <a:gd name="T39" fmla="*/ 17 h 43"/>
                <a:gd name="T40" fmla="*/ 0 w 25"/>
                <a:gd name="T41" fmla="*/ 11 h 43"/>
                <a:gd name="T42" fmla="*/ 2 w 25"/>
                <a:gd name="T43" fmla="*/ 5 h 43"/>
                <a:gd name="T44" fmla="*/ 5 w 25"/>
                <a:gd name="T45" fmla="*/ 1 h 43"/>
                <a:gd name="T46" fmla="*/ 11 w 25"/>
                <a:gd name="T47" fmla="*/ 0 h 43"/>
                <a:gd name="T48" fmla="*/ 20 w 25"/>
                <a:gd name="T49" fmla="*/ 1 h 43"/>
                <a:gd name="T50" fmla="*/ 23 w 25"/>
                <a:gd name="T51" fmla="*/ 3 h 43"/>
                <a:gd name="T52" fmla="*/ 24 w 25"/>
                <a:gd name="T53" fmla="*/ 10 h 43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25"/>
                <a:gd name="T82" fmla="*/ 0 h 43"/>
                <a:gd name="T83" fmla="*/ 25 w 25"/>
                <a:gd name="T84" fmla="*/ 43 h 43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25" h="43">
                  <a:moveTo>
                    <a:pt x="24" y="10"/>
                  </a:moveTo>
                  <a:lnTo>
                    <a:pt x="20" y="3"/>
                  </a:lnTo>
                  <a:lnTo>
                    <a:pt x="14" y="1"/>
                  </a:lnTo>
                  <a:lnTo>
                    <a:pt x="7" y="2"/>
                  </a:lnTo>
                  <a:lnTo>
                    <a:pt x="3" y="7"/>
                  </a:lnTo>
                  <a:lnTo>
                    <a:pt x="1" y="13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2" y="27"/>
                  </a:lnTo>
                  <a:lnTo>
                    <a:pt x="3" y="33"/>
                  </a:lnTo>
                  <a:lnTo>
                    <a:pt x="9" y="39"/>
                  </a:lnTo>
                  <a:lnTo>
                    <a:pt x="12" y="39"/>
                  </a:lnTo>
                  <a:lnTo>
                    <a:pt x="16" y="39"/>
                  </a:lnTo>
                  <a:lnTo>
                    <a:pt x="16" y="40"/>
                  </a:lnTo>
                  <a:lnTo>
                    <a:pt x="13" y="42"/>
                  </a:lnTo>
                  <a:lnTo>
                    <a:pt x="10" y="42"/>
                  </a:lnTo>
                  <a:lnTo>
                    <a:pt x="5" y="40"/>
                  </a:lnTo>
                  <a:lnTo>
                    <a:pt x="1" y="33"/>
                  </a:lnTo>
                  <a:lnTo>
                    <a:pt x="1" y="24"/>
                  </a:lnTo>
                  <a:lnTo>
                    <a:pt x="0" y="17"/>
                  </a:lnTo>
                  <a:lnTo>
                    <a:pt x="0" y="11"/>
                  </a:lnTo>
                  <a:lnTo>
                    <a:pt x="2" y="5"/>
                  </a:lnTo>
                  <a:lnTo>
                    <a:pt x="5" y="1"/>
                  </a:lnTo>
                  <a:lnTo>
                    <a:pt x="11" y="0"/>
                  </a:lnTo>
                  <a:lnTo>
                    <a:pt x="20" y="1"/>
                  </a:lnTo>
                  <a:lnTo>
                    <a:pt x="23" y="3"/>
                  </a:lnTo>
                  <a:lnTo>
                    <a:pt x="24" y="1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32" name="Freeform 21"/>
            <p:cNvSpPr>
              <a:spLocks/>
            </p:cNvSpPr>
            <p:nvPr/>
          </p:nvSpPr>
          <p:spPr bwMode="auto">
            <a:xfrm>
              <a:off x="1920" y="2352"/>
              <a:ext cx="175" cy="254"/>
            </a:xfrm>
            <a:custGeom>
              <a:avLst/>
              <a:gdLst>
                <a:gd name="T0" fmla="*/ 95 w 175"/>
                <a:gd name="T1" fmla="*/ 99 h 254"/>
                <a:gd name="T2" fmla="*/ 89 w 175"/>
                <a:gd name="T3" fmla="*/ 87 h 254"/>
                <a:gd name="T4" fmla="*/ 82 w 175"/>
                <a:gd name="T5" fmla="*/ 86 h 254"/>
                <a:gd name="T6" fmla="*/ 76 w 175"/>
                <a:gd name="T7" fmla="*/ 88 h 254"/>
                <a:gd name="T8" fmla="*/ 72 w 175"/>
                <a:gd name="T9" fmla="*/ 95 h 254"/>
                <a:gd name="T10" fmla="*/ 71 w 175"/>
                <a:gd name="T11" fmla="*/ 102 h 254"/>
                <a:gd name="T12" fmla="*/ 73 w 175"/>
                <a:gd name="T13" fmla="*/ 118 h 254"/>
                <a:gd name="T14" fmla="*/ 77 w 175"/>
                <a:gd name="T15" fmla="*/ 126 h 254"/>
                <a:gd name="T16" fmla="*/ 81 w 175"/>
                <a:gd name="T17" fmla="*/ 135 h 254"/>
                <a:gd name="T18" fmla="*/ 85 w 175"/>
                <a:gd name="T19" fmla="*/ 146 h 254"/>
                <a:gd name="T20" fmla="*/ 91 w 175"/>
                <a:gd name="T21" fmla="*/ 164 h 254"/>
                <a:gd name="T22" fmla="*/ 95 w 175"/>
                <a:gd name="T23" fmla="*/ 186 h 254"/>
                <a:gd name="T24" fmla="*/ 103 w 175"/>
                <a:gd name="T25" fmla="*/ 201 h 254"/>
                <a:gd name="T26" fmla="*/ 111 w 175"/>
                <a:gd name="T27" fmla="*/ 221 h 254"/>
                <a:gd name="T28" fmla="*/ 115 w 175"/>
                <a:gd name="T29" fmla="*/ 237 h 254"/>
                <a:gd name="T30" fmla="*/ 116 w 175"/>
                <a:gd name="T31" fmla="*/ 253 h 254"/>
                <a:gd name="T32" fmla="*/ 97 w 175"/>
                <a:gd name="T33" fmla="*/ 229 h 254"/>
                <a:gd name="T34" fmla="*/ 76 w 175"/>
                <a:gd name="T35" fmla="*/ 215 h 254"/>
                <a:gd name="T36" fmla="*/ 64 w 175"/>
                <a:gd name="T37" fmla="*/ 208 h 254"/>
                <a:gd name="T38" fmla="*/ 49 w 175"/>
                <a:gd name="T39" fmla="*/ 203 h 254"/>
                <a:gd name="T40" fmla="*/ 33 w 175"/>
                <a:gd name="T41" fmla="*/ 204 h 254"/>
                <a:gd name="T42" fmla="*/ 16 w 175"/>
                <a:gd name="T43" fmla="*/ 213 h 254"/>
                <a:gd name="T44" fmla="*/ 0 w 175"/>
                <a:gd name="T45" fmla="*/ 231 h 254"/>
                <a:gd name="T46" fmla="*/ 0 w 175"/>
                <a:gd name="T47" fmla="*/ 217 h 254"/>
                <a:gd name="T48" fmla="*/ 8 w 175"/>
                <a:gd name="T49" fmla="*/ 199 h 254"/>
                <a:gd name="T50" fmla="*/ 19 w 175"/>
                <a:gd name="T51" fmla="*/ 176 h 254"/>
                <a:gd name="T52" fmla="*/ 24 w 175"/>
                <a:gd name="T53" fmla="*/ 160 h 254"/>
                <a:gd name="T54" fmla="*/ 25 w 175"/>
                <a:gd name="T55" fmla="*/ 144 h 254"/>
                <a:gd name="T56" fmla="*/ 22 w 175"/>
                <a:gd name="T57" fmla="*/ 132 h 254"/>
                <a:gd name="T58" fmla="*/ 16 w 175"/>
                <a:gd name="T59" fmla="*/ 122 h 254"/>
                <a:gd name="T60" fmla="*/ 10 w 175"/>
                <a:gd name="T61" fmla="*/ 107 h 254"/>
                <a:gd name="T62" fmla="*/ 9 w 175"/>
                <a:gd name="T63" fmla="*/ 96 h 254"/>
                <a:gd name="T64" fmla="*/ 6 w 175"/>
                <a:gd name="T65" fmla="*/ 83 h 254"/>
                <a:gd name="T66" fmla="*/ 5 w 175"/>
                <a:gd name="T67" fmla="*/ 66 h 254"/>
                <a:gd name="T68" fmla="*/ 8 w 175"/>
                <a:gd name="T69" fmla="*/ 54 h 254"/>
                <a:gd name="T70" fmla="*/ 13 w 175"/>
                <a:gd name="T71" fmla="*/ 43 h 254"/>
                <a:gd name="T72" fmla="*/ 18 w 175"/>
                <a:gd name="T73" fmla="*/ 29 h 254"/>
                <a:gd name="T74" fmla="*/ 28 w 175"/>
                <a:gd name="T75" fmla="*/ 17 h 254"/>
                <a:gd name="T76" fmla="*/ 39 w 175"/>
                <a:gd name="T77" fmla="*/ 9 h 254"/>
                <a:gd name="T78" fmla="*/ 56 w 175"/>
                <a:gd name="T79" fmla="*/ 5 h 254"/>
                <a:gd name="T80" fmla="*/ 73 w 175"/>
                <a:gd name="T81" fmla="*/ 0 h 254"/>
                <a:gd name="T82" fmla="*/ 102 w 175"/>
                <a:gd name="T83" fmla="*/ 0 h 254"/>
                <a:gd name="T84" fmla="*/ 117 w 175"/>
                <a:gd name="T85" fmla="*/ 2 h 254"/>
                <a:gd name="T86" fmla="*/ 133 w 175"/>
                <a:gd name="T87" fmla="*/ 7 h 254"/>
                <a:gd name="T88" fmla="*/ 147 w 175"/>
                <a:gd name="T89" fmla="*/ 12 h 254"/>
                <a:gd name="T90" fmla="*/ 157 w 175"/>
                <a:gd name="T91" fmla="*/ 21 h 254"/>
                <a:gd name="T92" fmla="*/ 168 w 175"/>
                <a:gd name="T93" fmla="*/ 31 h 254"/>
                <a:gd name="T94" fmla="*/ 173 w 175"/>
                <a:gd name="T95" fmla="*/ 48 h 254"/>
                <a:gd name="T96" fmla="*/ 174 w 175"/>
                <a:gd name="T97" fmla="*/ 61 h 254"/>
                <a:gd name="T98" fmla="*/ 170 w 175"/>
                <a:gd name="T99" fmla="*/ 73 h 254"/>
                <a:gd name="T100" fmla="*/ 158 w 175"/>
                <a:gd name="T101" fmla="*/ 61 h 254"/>
                <a:gd name="T102" fmla="*/ 143 w 175"/>
                <a:gd name="T103" fmla="*/ 55 h 254"/>
                <a:gd name="T104" fmla="*/ 124 w 175"/>
                <a:gd name="T105" fmla="*/ 52 h 254"/>
                <a:gd name="T106" fmla="*/ 126 w 175"/>
                <a:gd name="T107" fmla="*/ 68 h 254"/>
                <a:gd name="T108" fmla="*/ 116 w 175"/>
                <a:gd name="T109" fmla="*/ 72 h 254"/>
                <a:gd name="T110" fmla="*/ 113 w 175"/>
                <a:gd name="T111" fmla="*/ 82 h 254"/>
                <a:gd name="T112" fmla="*/ 98 w 175"/>
                <a:gd name="T113" fmla="*/ 85 h 254"/>
                <a:gd name="T114" fmla="*/ 95 w 175"/>
                <a:gd name="T115" fmla="*/ 99 h 25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75"/>
                <a:gd name="T175" fmla="*/ 0 h 254"/>
                <a:gd name="T176" fmla="*/ 175 w 175"/>
                <a:gd name="T177" fmla="*/ 254 h 25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75" h="254">
                  <a:moveTo>
                    <a:pt x="95" y="99"/>
                  </a:moveTo>
                  <a:lnTo>
                    <a:pt x="89" y="87"/>
                  </a:lnTo>
                  <a:lnTo>
                    <a:pt x="82" y="86"/>
                  </a:lnTo>
                  <a:lnTo>
                    <a:pt x="76" y="88"/>
                  </a:lnTo>
                  <a:lnTo>
                    <a:pt x="72" y="95"/>
                  </a:lnTo>
                  <a:lnTo>
                    <a:pt x="71" y="102"/>
                  </a:lnTo>
                  <a:lnTo>
                    <a:pt x="73" y="118"/>
                  </a:lnTo>
                  <a:lnTo>
                    <a:pt x="77" y="126"/>
                  </a:lnTo>
                  <a:lnTo>
                    <a:pt x="81" y="135"/>
                  </a:lnTo>
                  <a:lnTo>
                    <a:pt x="85" y="146"/>
                  </a:lnTo>
                  <a:lnTo>
                    <a:pt x="91" y="164"/>
                  </a:lnTo>
                  <a:lnTo>
                    <a:pt x="95" y="186"/>
                  </a:lnTo>
                  <a:lnTo>
                    <a:pt x="103" y="201"/>
                  </a:lnTo>
                  <a:lnTo>
                    <a:pt x="111" y="221"/>
                  </a:lnTo>
                  <a:lnTo>
                    <a:pt x="115" y="237"/>
                  </a:lnTo>
                  <a:lnTo>
                    <a:pt x="116" y="253"/>
                  </a:lnTo>
                  <a:lnTo>
                    <a:pt x="97" y="229"/>
                  </a:lnTo>
                  <a:lnTo>
                    <a:pt x="76" y="215"/>
                  </a:lnTo>
                  <a:lnTo>
                    <a:pt x="64" y="208"/>
                  </a:lnTo>
                  <a:lnTo>
                    <a:pt x="49" y="203"/>
                  </a:lnTo>
                  <a:lnTo>
                    <a:pt x="33" y="204"/>
                  </a:lnTo>
                  <a:lnTo>
                    <a:pt x="16" y="213"/>
                  </a:lnTo>
                  <a:lnTo>
                    <a:pt x="0" y="231"/>
                  </a:lnTo>
                  <a:lnTo>
                    <a:pt x="0" y="217"/>
                  </a:lnTo>
                  <a:lnTo>
                    <a:pt x="8" y="199"/>
                  </a:lnTo>
                  <a:lnTo>
                    <a:pt x="19" y="176"/>
                  </a:lnTo>
                  <a:lnTo>
                    <a:pt x="24" y="160"/>
                  </a:lnTo>
                  <a:lnTo>
                    <a:pt x="25" y="144"/>
                  </a:lnTo>
                  <a:lnTo>
                    <a:pt x="22" y="132"/>
                  </a:lnTo>
                  <a:lnTo>
                    <a:pt x="16" y="122"/>
                  </a:lnTo>
                  <a:lnTo>
                    <a:pt x="10" y="107"/>
                  </a:lnTo>
                  <a:lnTo>
                    <a:pt x="9" y="96"/>
                  </a:lnTo>
                  <a:lnTo>
                    <a:pt x="6" y="83"/>
                  </a:lnTo>
                  <a:lnTo>
                    <a:pt x="5" y="66"/>
                  </a:lnTo>
                  <a:lnTo>
                    <a:pt x="8" y="54"/>
                  </a:lnTo>
                  <a:lnTo>
                    <a:pt x="13" y="43"/>
                  </a:lnTo>
                  <a:lnTo>
                    <a:pt x="18" y="29"/>
                  </a:lnTo>
                  <a:lnTo>
                    <a:pt x="28" y="17"/>
                  </a:lnTo>
                  <a:lnTo>
                    <a:pt x="39" y="9"/>
                  </a:lnTo>
                  <a:lnTo>
                    <a:pt x="56" y="5"/>
                  </a:lnTo>
                  <a:lnTo>
                    <a:pt x="73" y="0"/>
                  </a:lnTo>
                  <a:lnTo>
                    <a:pt x="102" y="0"/>
                  </a:lnTo>
                  <a:lnTo>
                    <a:pt x="117" y="2"/>
                  </a:lnTo>
                  <a:lnTo>
                    <a:pt x="133" y="7"/>
                  </a:lnTo>
                  <a:lnTo>
                    <a:pt x="147" y="12"/>
                  </a:lnTo>
                  <a:lnTo>
                    <a:pt x="157" y="21"/>
                  </a:lnTo>
                  <a:lnTo>
                    <a:pt x="168" y="31"/>
                  </a:lnTo>
                  <a:lnTo>
                    <a:pt x="173" y="48"/>
                  </a:lnTo>
                  <a:lnTo>
                    <a:pt x="174" y="61"/>
                  </a:lnTo>
                  <a:lnTo>
                    <a:pt x="170" y="73"/>
                  </a:lnTo>
                  <a:lnTo>
                    <a:pt x="158" y="61"/>
                  </a:lnTo>
                  <a:lnTo>
                    <a:pt x="143" y="55"/>
                  </a:lnTo>
                  <a:lnTo>
                    <a:pt x="124" y="52"/>
                  </a:lnTo>
                  <a:lnTo>
                    <a:pt x="126" y="68"/>
                  </a:lnTo>
                  <a:lnTo>
                    <a:pt x="116" y="72"/>
                  </a:lnTo>
                  <a:lnTo>
                    <a:pt x="113" y="82"/>
                  </a:lnTo>
                  <a:lnTo>
                    <a:pt x="98" y="85"/>
                  </a:lnTo>
                  <a:lnTo>
                    <a:pt x="95" y="99"/>
                  </a:lnTo>
                </a:path>
              </a:pathLst>
            </a:custGeom>
            <a:solidFill>
              <a:srgbClr val="000000"/>
            </a:solid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4648200" y="4800600"/>
            <a:ext cx="280988" cy="328613"/>
            <a:chOff x="2928" y="3024"/>
            <a:chExt cx="177" cy="207"/>
          </a:xfrm>
        </p:grpSpPr>
        <p:sp>
          <p:nvSpPr>
            <p:cNvPr id="107604" name="Freeform 23"/>
            <p:cNvSpPr>
              <a:spLocks/>
            </p:cNvSpPr>
            <p:nvPr/>
          </p:nvSpPr>
          <p:spPr bwMode="auto">
            <a:xfrm>
              <a:off x="2939" y="3034"/>
              <a:ext cx="166" cy="197"/>
            </a:xfrm>
            <a:custGeom>
              <a:avLst/>
              <a:gdLst>
                <a:gd name="T0" fmla="*/ 113 w 166"/>
                <a:gd name="T1" fmla="*/ 15 h 197"/>
                <a:gd name="T2" fmla="*/ 123 w 166"/>
                <a:gd name="T3" fmla="*/ 21 h 197"/>
                <a:gd name="T4" fmla="*/ 131 w 166"/>
                <a:gd name="T5" fmla="*/ 25 h 197"/>
                <a:gd name="T6" fmla="*/ 140 w 166"/>
                <a:gd name="T7" fmla="*/ 36 h 197"/>
                <a:gd name="T8" fmla="*/ 146 w 166"/>
                <a:gd name="T9" fmla="*/ 51 h 197"/>
                <a:gd name="T10" fmla="*/ 149 w 166"/>
                <a:gd name="T11" fmla="*/ 60 h 197"/>
                <a:gd name="T12" fmla="*/ 148 w 166"/>
                <a:gd name="T13" fmla="*/ 69 h 197"/>
                <a:gd name="T14" fmla="*/ 145 w 166"/>
                <a:gd name="T15" fmla="*/ 78 h 197"/>
                <a:gd name="T16" fmla="*/ 150 w 166"/>
                <a:gd name="T17" fmla="*/ 84 h 197"/>
                <a:gd name="T18" fmla="*/ 158 w 166"/>
                <a:gd name="T19" fmla="*/ 97 h 197"/>
                <a:gd name="T20" fmla="*/ 164 w 166"/>
                <a:gd name="T21" fmla="*/ 110 h 197"/>
                <a:gd name="T22" fmla="*/ 165 w 166"/>
                <a:gd name="T23" fmla="*/ 116 h 197"/>
                <a:gd name="T24" fmla="*/ 162 w 166"/>
                <a:gd name="T25" fmla="*/ 123 h 197"/>
                <a:gd name="T26" fmla="*/ 159 w 166"/>
                <a:gd name="T27" fmla="*/ 125 h 197"/>
                <a:gd name="T28" fmla="*/ 154 w 166"/>
                <a:gd name="T29" fmla="*/ 126 h 197"/>
                <a:gd name="T30" fmla="*/ 149 w 166"/>
                <a:gd name="T31" fmla="*/ 127 h 197"/>
                <a:gd name="T32" fmla="*/ 150 w 166"/>
                <a:gd name="T33" fmla="*/ 135 h 197"/>
                <a:gd name="T34" fmla="*/ 153 w 166"/>
                <a:gd name="T35" fmla="*/ 142 h 197"/>
                <a:gd name="T36" fmla="*/ 149 w 166"/>
                <a:gd name="T37" fmla="*/ 149 h 197"/>
                <a:gd name="T38" fmla="*/ 149 w 166"/>
                <a:gd name="T39" fmla="*/ 157 h 197"/>
                <a:gd name="T40" fmla="*/ 146 w 166"/>
                <a:gd name="T41" fmla="*/ 160 h 197"/>
                <a:gd name="T42" fmla="*/ 143 w 166"/>
                <a:gd name="T43" fmla="*/ 162 h 197"/>
                <a:gd name="T44" fmla="*/ 142 w 166"/>
                <a:gd name="T45" fmla="*/ 173 h 197"/>
                <a:gd name="T46" fmla="*/ 137 w 166"/>
                <a:gd name="T47" fmla="*/ 178 h 197"/>
                <a:gd name="T48" fmla="*/ 129 w 166"/>
                <a:gd name="T49" fmla="*/ 181 h 197"/>
                <a:gd name="T50" fmla="*/ 121 w 166"/>
                <a:gd name="T51" fmla="*/ 181 h 197"/>
                <a:gd name="T52" fmla="*/ 113 w 166"/>
                <a:gd name="T53" fmla="*/ 182 h 197"/>
                <a:gd name="T54" fmla="*/ 107 w 166"/>
                <a:gd name="T55" fmla="*/ 182 h 197"/>
                <a:gd name="T56" fmla="*/ 108 w 166"/>
                <a:gd name="T57" fmla="*/ 196 h 197"/>
                <a:gd name="T58" fmla="*/ 19 w 166"/>
                <a:gd name="T59" fmla="*/ 166 h 197"/>
                <a:gd name="T60" fmla="*/ 26 w 166"/>
                <a:gd name="T61" fmla="*/ 149 h 197"/>
                <a:gd name="T62" fmla="*/ 24 w 166"/>
                <a:gd name="T63" fmla="*/ 136 h 197"/>
                <a:gd name="T64" fmla="*/ 0 w 166"/>
                <a:gd name="T65" fmla="*/ 111 h 197"/>
                <a:gd name="T66" fmla="*/ 0 w 166"/>
                <a:gd name="T67" fmla="*/ 45 h 197"/>
                <a:gd name="T68" fmla="*/ 17 w 166"/>
                <a:gd name="T69" fmla="*/ 27 h 197"/>
                <a:gd name="T70" fmla="*/ 37 w 166"/>
                <a:gd name="T71" fmla="*/ 17 h 197"/>
                <a:gd name="T72" fmla="*/ 51 w 166"/>
                <a:gd name="T73" fmla="*/ 2 h 197"/>
                <a:gd name="T74" fmla="*/ 66 w 166"/>
                <a:gd name="T75" fmla="*/ 0 h 197"/>
                <a:gd name="T76" fmla="*/ 86 w 166"/>
                <a:gd name="T77" fmla="*/ 5 h 197"/>
                <a:gd name="T78" fmla="*/ 101 w 166"/>
                <a:gd name="T79" fmla="*/ 8 h 197"/>
                <a:gd name="T80" fmla="*/ 113 w 166"/>
                <a:gd name="T81" fmla="*/ 15 h 197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66"/>
                <a:gd name="T124" fmla="*/ 0 h 197"/>
                <a:gd name="T125" fmla="*/ 166 w 166"/>
                <a:gd name="T126" fmla="*/ 197 h 197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66" h="197">
                  <a:moveTo>
                    <a:pt x="113" y="15"/>
                  </a:moveTo>
                  <a:lnTo>
                    <a:pt x="123" y="21"/>
                  </a:lnTo>
                  <a:lnTo>
                    <a:pt x="131" y="25"/>
                  </a:lnTo>
                  <a:lnTo>
                    <a:pt x="140" y="36"/>
                  </a:lnTo>
                  <a:lnTo>
                    <a:pt x="146" y="51"/>
                  </a:lnTo>
                  <a:lnTo>
                    <a:pt x="149" y="60"/>
                  </a:lnTo>
                  <a:lnTo>
                    <a:pt x="148" y="69"/>
                  </a:lnTo>
                  <a:lnTo>
                    <a:pt x="145" y="78"/>
                  </a:lnTo>
                  <a:lnTo>
                    <a:pt x="150" y="84"/>
                  </a:lnTo>
                  <a:lnTo>
                    <a:pt x="158" y="97"/>
                  </a:lnTo>
                  <a:lnTo>
                    <a:pt x="164" y="110"/>
                  </a:lnTo>
                  <a:lnTo>
                    <a:pt x="165" y="116"/>
                  </a:lnTo>
                  <a:lnTo>
                    <a:pt x="162" y="123"/>
                  </a:lnTo>
                  <a:lnTo>
                    <a:pt x="159" y="125"/>
                  </a:lnTo>
                  <a:lnTo>
                    <a:pt x="154" y="126"/>
                  </a:lnTo>
                  <a:lnTo>
                    <a:pt x="149" y="127"/>
                  </a:lnTo>
                  <a:lnTo>
                    <a:pt x="150" y="135"/>
                  </a:lnTo>
                  <a:lnTo>
                    <a:pt x="153" y="142"/>
                  </a:lnTo>
                  <a:lnTo>
                    <a:pt x="149" y="149"/>
                  </a:lnTo>
                  <a:lnTo>
                    <a:pt x="149" y="157"/>
                  </a:lnTo>
                  <a:lnTo>
                    <a:pt x="146" y="160"/>
                  </a:lnTo>
                  <a:lnTo>
                    <a:pt x="143" y="162"/>
                  </a:lnTo>
                  <a:lnTo>
                    <a:pt x="142" y="173"/>
                  </a:lnTo>
                  <a:lnTo>
                    <a:pt x="137" y="178"/>
                  </a:lnTo>
                  <a:lnTo>
                    <a:pt x="129" y="181"/>
                  </a:lnTo>
                  <a:lnTo>
                    <a:pt x="121" y="181"/>
                  </a:lnTo>
                  <a:lnTo>
                    <a:pt x="113" y="182"/>
                  </a:lnTo>
                  <a:lnTo>
                    <a:pt x="107" y="182"/>
                  </a:lnTo>
                  <a:lnTo>
                    <a:pt x="108" y="196"/>
                  </a:lnTo>
                  <a:lnTo>
                    <a:pt x="19" y="166"/>
                  </a:lnTo>
                  <a:lnTo>
                    <a:pt x="26" y="149"/>
                  </a:lnTo>
                  <a:lnTo>
                    <a:pt x="24" y="136"/>
                  </a:lnTo>
                  <a:lnTo>
                    <a:pt x="0" y="111"/>
                  </a:lnTo>
                  <a:lnTo>
                    <a:pt x="0" y="45"/>
                  </a:lnTo>
                  <a:lnTo>
                    <a:pt x="17" y="27"/>
                  </a:lnTo>
                  <a:lnTo>
                    <a:pt x="37" y="17"/>
                  </a:lnTo>
                  <a:lnTo>
                    <a:pt x="51" y="2"/>
                  </a:lnTo>
                  <a:lnTo>
                    <a:pt x="66" y="0"/>
                  </a:lnTo>
                  <a:lnTo>
                    <a:pt x="86" y="5"/>
                  </a:lnTo>
                  <a:lnTo>
                    <a:pt x="101" y="8"/>
                  </a:lnTo>
                  <a:lnTo>
                    <a:pt x="113" y="15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12700" cap="rnd">
              <a:solidFill>
                <a:srgbClr val="402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05" name="Freeform 24"/>
            <p:cNvSpPr>
              <a:spLocks/>
            </p:cNvSpPr>
            <p:nvPr/>
          </p:nvSpPr>
          <p:spPr bwMode="auto">
            <a:xfrm>
              <a:off x="2928" y="3024"/>
              <a:ext cx="149" cy="149"/>
            </a:xfrm>
            <a:custGeom>
              <a:avLst/>
              <a:gdLst>
                <a:gd name="T0" fmla="*/ 121 w 149"/>
                <a:gd name="T1" fmla="*/ 32 h 149"/>
                <a:gd name="T2" fmla="*/ 113 w 149"/>
                <a:gd name="T3" fmla="*/ 35 h 149"/>
                <a:gd name="T4" fmla="*/ 107 w 149"/>
                <a:gd name="T5" fmla="*/ 39 h 149"/>
                <a:gd name="T6" fmla="*/ 99 w 149"/>
                <a:gd name="T7" fmla="*/ 49 h 149"/>
                <a:gd name="T8" fmla="*/ 100 w 149"/>
                <a:gd name="T9" fmla="*/ 58 h 149"/>
                <a:gd name="T10" fmla="*/ 103 w 149"/>
                <a:gd name="T11" fmla="*/ 65 h 149"/>
                <a:gd name="T12" fmla="*/ 108 w 149"/>
                <a:gd name="T13" fmla="*/ 75 h 149"/>
                <a:gd name="T14" fmla="*/ 107 w 149"/>
                <a:gd name="T15" fmla="*/ 84 h 149"/>
                <a:gd name="T16" fmla="*/ 105 w 149"/>
                <a:gd name="T17" fmla="*/ 98 h 149"/>
                <a:gd name="T18" fmla="*/ 93 w 149"/>
                <a:gd name="T19" fmla="*/ 97 h 149"/>
                <a:gd name="T20" fmla="*/ 93 w 149"/>
                <a:gd name="T21" fmla="*/ 84 h 149"/>
                <a:gd name="T22" fmla="*/ 87 w 149"/>
                <a:gd name="T23" fmla="*/ 78 h 149"/>
                <a:gd name="T24" fmla="*/ 76 w 149"/>
                <a:gd name="T25" fmla="*/ 78 h 149"/>
                <a:gd name="T26" fmla="*/ 65 w 149"/>
                <a:gd name="T27" fmla="*/ 80 h 149"/>
                <a:gd name="T28" fmla="*/ 62 w 149"/>
                <a:gd name="T29" fmla="*/ 90 h 149"/>
                <a:gd name="T30" fmla="*/ 60 w 149"/>
                <a:gd name="T31" fmla="*/ 103 h 149"/>
                <a:gd name="T32" fmla="*/ 62 w 149"/>
                <a:gd name="T33" fmla="*/ 113 h 149"/>
                <a:gd name="T34" fmla="*/ 62 w 149"/>
                <a:gd name="T35" fmla="*/ 119 h 149"/>
                <a:gd name="T36" fmla="*/ 61 w 149"/>
                <a:gd name="T37" fmla="*/ 127 h 149"/>
                <a:gd name="T38" fmla="*/ 54 w 149"/>
                <a:gd name="T39" fmla="*/ 135 h 149"/>
                <a:gd name="T40" fmla="*/ 49 w 149"/>
                <a:gd name="T41" fmla="*/ 139 h 149"/>
                <a:gd name="T42" fmla="*/ 35 w 149"/>
                <a:gd name="T43" fmla="*/ 148 h 149"/>
                <a:gd name="T44" fmla="*/ 10 w 149"/>
                <a:gd name="T45" fmla="*/ 122 h 149"/>
                <a:gd name="T46" fmla="*/ 3 w 149"/>
                <a:gd name="T47" fmla="*/ 100 h 149"/>
                <a:gd name="T48" fmla="*/ 0 w 149"/>
                <a:gd name="T49" fmla="*/ 67 h 149"/>
                <a:gd name="T50" fmla="*/ 2 w 149"/>
                <a:gd name="T51" fmla="*/ 45 h 149"/>
                <a:gd name="T52" fmla="*/ 11 w 149"/>
                <a:gd name="T53" fmla="*/ 23 h 149"/>
                <a:gd name="T54" fmla="*/ 18 w 149"/>
                <a:gd name="T55" fmla="*/ 16 h 149"/>
                <a:gd name="T56" fmla="*/ 29 w 149"/>
                <a:gd name="T57" fmla="*/ 7 h 149"/>
                <a:gd name="T58" fmla="*/ 46 w 149"/>
                <a:gd name="T59" fmla="*/ 2 h 149"/>
                <a:gd name="T60" fmla="*/ 85 w 149"/>
                <a:gd name="T61" fmla="*/ 0 h 149"/>
                <a:gd name="T62" fmla="*/ 107 w 149"/>
                <a:gd name="T63" fmla="*/ 3 h 149"/>
                <a:gd name="T64" fmla="*/ 131 w 149"/>
                <a:gd name="T65" fmla="*/ 9 h 149"/>
                <a:gd name="T66" fmla="*/ 147 w 149"/>
                <a:gd name="T67" fmla="*/ 18 h 149"/>
                <a:gd name="T68" fmla="*/ 148 w 149"/>
                <a:gd name="T69" fmla="*/ 29 h 149"/>
                <a:gd name="T70" fmla="*/ 140 w 149"/>
                <a:gd name="T71" fmla="*/ 35 h 149"/>
                <a:gd name="T72" fmla="*/ 121 w 149"/>
                <a:gd name="T73" fmla="*/ 32 h 149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49"/>
                <a:gd name="T112" fmla="*/ 0 h 149"/>
                <a:gd name="T113" fmla="*/ 149 w 149"/>
                <a:gd name="T114" fmla="*/ 149 h 149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49" h="149">
                  <a:moveTo>
                    <a:pt x="121" y="32"/>
                  </a:moveTo>
                  <a:lnTo>
                    <a:pt x="113" y="35"/>
                  </a:lnTo>
                  <a:lnTo>
                    <a:pt x="107" y="39"/>
                  </a:lnTo>
                  <a:lnTo>
                    <a:pt x="99" y="49"/>
                  </a:lnTo>
                  <a:lnTo>
                    <a:pt x="100" y="58"/>
                  </a:lnTo>
                  <a:lnTo>
                    <a:pt x="103" y="65"/>
                  </a:lnTo>
                  <a:lnTo>
                    <a:pt x="108" y="75"/>
                  </a:lnTo>
                  <a:lnTo>
                    <a:pt x="107" y="84"/>
                  </a:lnTo>
                  <a:lnTo>
                    <a:pt x="105" y="98"/>
                  </a:lnTo>
                  <a:lnTo>
                    <a:pt x="93" y="97"/>
                  </a:lnTo>
                  <a:lnTo>
                    <a:pt x="93" y="84"/>
                  </a:lnTo>
                  <a:lnTo>
                    <a:pt x="87" y="78"/>
                  </a:lnTo>
                  <a:lnTo>
                    <a:pt x="76" y="78"/>
                  </a:lnTo>
                  <a:lnTo>
                    <a:pt x="65" y="80"/>
                  </a:lnTo>
                  <a:lnTo>
                    <a:pt x="62" y="90"/>
                  </a:lnTo>
                  <a:lnTo>
                    <a:pt x="60" y="103"/>
                  </a:lnTo>
                  <a:lnTo>
                    <a:pt x="62" y="113"/>
                  </a:lnTo>
                  <a:lnTo>
                    <a:pt x="62" y="119"/>
                  </a:lnTo>
                  <a:lnTo>
                    <a:pt x="61" y="127"/>
                  </a:lnTo>
                  <a:lnTo>
                    <a:pt x="54" y="135"/>
                  </a:lnTo>
                  <a:lnTo>
                    <a:pt x="49" y="139"/>
                  </a:lnTo>
                  <a:lnTo>
                    <a:pt x="35" y="148"/>
                  </a:lnTo>
                  <a:lnTo>
                    <a:pt x="10" y="122"/>
                  </a:lnTo>
                  <a:lnTo>
                    <a:pt x="3" y="100"/>
                  </a:lnTo>
                  <a:lnTo>
                    <a:pt x="0" y="67"/>
                  </a:lnTo>
                  <a:lnTo>
                    <a:pt x="2" y="45"/>
                  </a:lnTo>
                  <a:lnTo>
                    <a:pt x="11" y="23"/>
                  </a:lnTo>
                  <a:lnTo>
                    <a:pt x="18" y="16"/>
                  </a:lnTo>
                  <a:lnTo>
                    <a:pt x="29" y="7"/>
                  </a:lnTo>
                  <a:lnTo>
                    <a:pt x="46" y="2"/>
                  </a:lnTo>
                  <a:lnTo>
                    <a:pt x="85" y="0"/>
                  </a:lnTo>
                  <a:lnTo>
                    <a:pt x="107" y="3"/>
                  </a:lnTo>
                  <a:lnTo>
                    <a:pt x="131" y="9"/>
                  </a:lnTo>
                  <a:lnTo>
                    <a:pt x="147" y="18"/>
                  </a:lnTo>
                  <a:lnTo>
                    <a:pt x="148" y="29"/>
                  </a:lnTo>
                  <a:lnTo>
                    <a:pt x="140" y="35"/>
                  </a:lnTo>
                  <a:lnTo>
                    <a:pt x="121" y="32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606" name="Freeform 25"/>
            <p:cNvSpPr>
              <a:spLocks/>
            </p:cNvSpPr>
            <p:nvPr/>
          </p:nvSpPr>
          <p:spPr bwMode="auto">
            <a:xfrm>
              <a:off x="2932" y="3029"/>
              <a:ext cx="141" cy="139"/>
            </a:xfrm>
            <a:custGeom>
              <a:avLst/>
              <a:gdLst>
                <a:gd name="T0" fmla="*/ 140 w 141"/>
                <a:gd name="T1" fmla="*/ 15 h 139"/>
                <a:gd name="T2" fmla="*/ 126 w 141"/>
                <a:gd name="T3" fmla="*/ 24 h 139"/>
                <a:gd name="T4" fmla="*/ 98 w 141"/>
                <a:gd name="T5" fmla="*/ 21 h 139"/>
                <a:gd name="T6" fmla="*/ 77 w 141"/>
                <a:gd name="T7" fmla="*/ 18 h 139"/>
                <a:gd name="T8" fmla="*/ 82 w 141"/>
                <a:gd name="T9" fmla="*/ 21 h 139"/>
                <a:gd name="T10" fmla="*/ 96 w 141"/>
                <a:gd name="T11" fmla="*/ 25 h 139"/>
                <a:gd name="T12" fmla="*/ 94 w 141"/>
                <a:gd name="T13" fmla="*/ 28 h 139"/>
                <a:gd name="T14" fmla="*/ 85 w 141"/>
                <a:gd name="T15" fmla="*/ 28 h 139"/>
                <a:gd name="T16" fmla="*/ 68 w 141"/>
                <a:gd name="T17" fmla="*/ 25 h 139"/>
                <a:gd name="T18" fmla="*/ 76 w 141"/>
                <a:gd name="T19" fmla="*/ 29 h 139"/>
                <a:gd name="T20" fmla="*/ 88 w 141"/>
                <a:gd name="T21" fmla="*/ 36 h 139"/>
                <a:gd name="T22" fmla="*/ 76 w 141"/>
                <a:gd name="T23" fmla="*/ 36 h 139"/>
                <a:gd name="T24" fmla="*/ 82 w 141"/>
                <a:gd name="T25" fmla="*/ 42 h 139"/>
                <a:gd name="T26" fmla="*/ 88 w 141"/>
                <a:gd name="T27" fmla="*/ 51 h 139"/>
                <a:gd name="T28" fmla="*/ 82 w 141"/>
                <a:gd name="T29" fmla="*/ 50 h 139"/>
                <a:gd name="T30" fmla="*/ 63 w 141"/>
                <a:gd name="T31" fmla="*/ 48 h 139"/>
                <a:gd name="T32" fmla="*/ 91 w 141"/>
                <a:gd name="T33" fmla="*/ 57 h 139"/>
                <a:gd name="T34" fmla="*/ 99 w 141"/>
                <a:gd name="T35" fmla="*/ 66 h 139"/>
                <a:gd name="T36" fmla="*/ 79 w 141"/>
                <a:gd name="T37" fmla="*/ 59 h 139"/>
                <a:gd name="T38" fmla="*/ 86 w 141"/>
                <a:gd name="T39" fmla="*/ 63 h 139"/>
                <a:gd name="T40" fmla="*/ 99 w 141"/>
                <a:gd name="T41" fmla="*/ 72 h 139"/>
                <a:gd name="T42" fmla="*/ 91 w 141"/>
                <a:gd name="T43" fmla="*/ 72 h 139"/>
                <a:gd name="T44" fmla="*/ 68 w 141"/>
                <a:gd name="T45" fmla="*/ 68 h 139"/>
                <a:gd name="T46" fmla="*/ 48 w 141"/>
                <a:gd name="T47" fmla="*/ 70 h 139"/>
                <a:gd name="T48" fmla="*/ 42 w 141"/>
                <a:gd name="T49" fmla="*/ 72 h 139"/>
                <a:gd name="T50" fmla="*/ 56 w 141"/>
                <a:gd name="T51" fmla="*/ 80 h 139"/>
                <a:gd name="T52" fmla="*/ 31 w 141"/>
                <a:gd name="T53" fmla="*/ 73 h 139"/>
                <a:gd name="T54" fmla="*/ 38 w 141"/>
                <a:gd name="T55" fmla="*/ 80 h 139"/>
                <a:gd name="T56" fmla="*/ 56 w 141"/>
                <a:gd name="T57" fmla="*/ 86 h 139"/>
                <a:gd name="T58" fmla="*/ 43 w 141"/>
                <a:gd name="T59" fmla="*/ 90 h 139"/>
                <a:gd name="T60" fmla="*/ 40 w 141"/>
                <a:gd name="T61" fmla="*/ 91 h 139"/>
                <a:gd name="T62" fmla="*/ 55 w 141"/>
                <a:gd name="T63" fmla="*/ 94 h 139"/>
                <a:gd name="T64" fmla="*/ 44 w 141"/>
                <a:gd name="T65" fmla="*/ 103 h 139"/>
                <a:gd name="T66" fmla="*/ 45 w 141"/>
                <a:gd name="T67" fmla="*/ 107 h 139"/>
                <a:gd name="T68" fmla="*/ 56 w 141"/>
                <a:gd name="T69" fmla="*/ 118 h 139"/>
                <a:gd name="T70" fmla="*/ 43 w 141"/>
                <a:gd name="T71" fmla="*/ 117 h 139"/>
                <a:gd name="T72" fmla="*/ 30 w 141"/>
                <a:gd name="T73" fmla="*/ 98 h 139"/>
                <a:gd name="T74" fmla="*/ 40 w 141"/>
                <a:gd name="T75" fmla="*/ 118 h 139"/>
                <a:gd name="T76" fmla="*/ 42 w 141"/>
                <a:gd name="T77" fmla="*/ 135 h 139"/>
                <a:gd name="T78" fmla="*/ 26 w 141"/>
                <a:gd name="T79" fmla="*/ 117 h 139"/>
                <a:gd name="T80" fmla="*/ 25 w 141"/>
                <a:gd name="T81" fmla="*/ 122 h 139"/>
                <a:gd name="T82" fmla="*/ 37 w 141"/>
                <a:gd name="T83" fmla="*/ 135 h 139"/>
                <a:gd name="T84" fmla="*/ 20 w 141"/>
                <a:gd name="T85" fmla="*/ 128 h 139"/>
                <a:gd name="T86" fmla="*/ 5 w 141"/>
                <a:gd name="T87" fmla="*/ 100 h 139"/>
                <a:gd name="T88" fmla="*/ 0 w 141"/>
                <a:gd name="T89" fmla="*/ 63 h 139"/>
                <a:gd name="T90" fmla="*/ 11 w 141"/>
                <a:gd name="T91" fmla="*/ 48 h 139"/>
                <a:gd name="T92" fmla="*/ 45 w 141"/>
                <a:gd name="T93" fmla="*/ 58 h 139"/>
                <a:gd name="T94" fmla="*/ 19 w 141"/>
                <a:gd name="T95" fmla="*/ 47 h 139"/>
                <a:gd name="T96" fmla="*/ 5 w 141"/>
                <a:gd name="T97" fmla="*/ 30 h 139"/>
                <a:gd name="T98" fmla="*/ 28 w 141"/>
                <a:gd name="T99" fmla="*/ 25 h 139"/>
                <a:gd name="T100" fmla="*/ 29 w 141"/>
                <a:gd name="T101" fmla="*/ 21 h 139"/>
                <a:gd name="T102" fmla="*/ 26 w 141"/>
                <a:gd name="T103" fmla="*/ 5 h 139"/>
                <a:gd name="T104" fmla="*/ 58 w 141"/>
                <a:gd name="T105" fmla="*/ 0 h 139"/>
                <a:gd name="T106" fmla="*/ 105 w 141"/>
                <a:gd name="T107" fmla="*/ 3 h 13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41"/>
                <a:gd name="T163" fmla="*/ 0 h 139"/>
                <a:gd name="T164" fmla="*/ 141 w 141"/>
                <a:gd name="T165" fmla="*/ 139 h 13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41" h="139">
                  <a:moveTo>
                    <a:pt x="133" y="11"/>
                  </a:moveTo>
                  <a:lnTo>
                    <a:pt x="140" y="15"/>
                  </a:lnTo>
                  <a:lnTo>
                    <a:pt x="138" y="26"/>
                  </a:lnTo>
                  <a:lnTo>
                    <a:pt x="126" y="24"/>
                  </a:lnTo>
                  <a:lnTo>
                    <a:pt x="106" y="25"/>
                  </a:lnTo>
                  <a:lnTo>
                    <a:pt x="98" y="21"/>
                  </a:lnTo>
                  <a:lnTo>
                    <a:pt x="87" y="19"/>
                  </a:lnTo>
                  <a:lnTo>
                    <a:pt x="77" y="18"/>
                  </a:lnTo>
                  <a:lnTo>
                    <a:pt x="65" y="19"/>
                  </a:lnTo>
                  <a:lnTo>
                    <a:pt x="82" y="21"/>
                  </a:lnTo>
                  <a:lnTo>
                    <a:pt x="91" y="23"/>
                  </a:lnTo>
                  <a:lnTo>
                    <a:pt x="96" y="25"/>
                  </a:lnTo>
                  <a:lnTo>
                    <a:pt x="98" y="26"/>
                  </a:lnTo>
                  <a:lnTo>
                    <a:pt x="94" y="28"/>
                  </a:lnTo>
                  <a:lnTo>
                    <a:pt x="91" y="32"/>
                  </a:lnTo>
                  <a:lnTo>
                    <a:pt x="85" y="28"/>
                  </a:lnTo>
                  <a:lnTo>
                    <a:pt x="79" y="27"/>
                  </a:lnTo>
                  <a:lnTo>
                    <a:pt x="68" y="25"/>
                  </a:lnTo>
                  <a:lnTo>
                    <a:pt x="65" y="25"/>
                  </a:lnTo>
                  <a:lnTo>
                    <a:pt x="76" y="29"/>
                  </a:lnTo>
                  <a:lnTo>
                    <a:pt x="84" y="32"/>
                  </a:lnTo>
                  <a:lnTo>
                    <a:pt x="88" y="36"/>
                  </a:lnTo>
                  <a:lnTo>
                    <a:pt x="85" y="39"/>
                  </a:lnTo>
                  <a:lnTo>
                    <a:pt x="76" y="36"/>
                  </a:lnTo>
                  <a:lnTo>
                    <a:pt x="68" y="35"/>
                  </a:lnTo>
                  <a:lnTo>
                    <a:pt x="82" y="42"/>
                  </a:lnTo>
                  <a:lnTo>
                    <a:pt x="86" y="45"/>
                  </a:lnTo>
                  <a:lnTo>
                    <a:pt x="88" y="51"/>
                  </a:lnTo>
                  <a:lnTo>
                    <a:pt x="90" y="54"/>
                  </a:lnTo>
                  <a:lnTo>
                    <a:pt x="82" y="50"/>
                  </a:lnTo>
                  <a:lnTo>
                    <a:pt x="75" y="49"/>
                  </a:lnTo>
                  <a:lnTo>
                    <a:pt x="63" y="48"/>
                  </a:lnTo>
                  <a:lnTo>
                    <a:pt x="80" y="53"/>
                  </a:lnTo>
                  <a:lnTo>
                    <a:pt x="91" y="57"/>
                  </a:lnTo>
                  <a:lnTo>
                    <a:pt x="98" y="61"/>
                  </a:lnTo>
                  <a:lnTo>
                    <a:pt x="99" y="66"/>
                  </a:lnTo>
                  <a:lnTo>
                    <a:pt x="91" y="63"/>
                  </a:lnTo>
                  <a:lnTo>
                    <a:pt x="79" y="59"/>
                  </a:lnTo>
                  <a:lnTo>
                    <a:pt x="73" y="59"/>
                  </a:lnTo>
                  <a:lnTo>
                    <a:pt x="86" y="63"/>
                  </a:lnTo>
                  <a:lnTo>
                    <a:pt x="96" y="67"/>
                  </a:lnTo>
                  <a:lnTo>
                    <a:pt x="99" y="72"/>
                  </a:lnTo>
                  <a:lnTo>
                    <a:pt x="98" y="75"/>
                  </a:lnTo>
                  <a:lnTo>
                    <a:pt x="91" y="72"/>
                  </a:lnTo>
                  <a:lnTo>
                    <a:pt x="83" y="69"/>
                  </a:lnTo>
                  <a:lnTo>
                    <a:pt x="68" y="68"/>
                  </a:lnTo>
                  <a:lnTo>
                    <a:pt x="62" y="69"/>
                  </a:lnTo>
                  <a:lnTo>
                    <a:pt x="48" y="70"/>
                  </a:lnTo>
                  <a:lnTo>
                    <a:pt x="32" y="67"/>
                  </a:lnTo>
                  <a:lnTo>
                    <a:pt x="42" y="72"/>
                  </a:lnTo>
                  <a:lnTo>
                    <a:pt x="59" y="74"/>
                  </a:lnTo>
                  <a:lnTo>
                    <a:pt x="56" y="80"/>
                  </a:lnTo>
                  <a:lnTo>
                    <a:pt x="43" y="77"/>
                  </a:lnTo>
                  <a:lnTo>
                    <a:pt x="31" y="73"/>
                  </a:lnTo>
                  <a:lnTo>
                    <a:pt x="24" y="69"/>
                  </a:lnTo>
                  <a:lnTo>
                    <a:pt x="38" y="80"/>
                  </a:lnTo>
                  <a:lnTo>
                    <a:pt x="48" y="83"/>
                  </a:lnTo>
                  <a:lnTo>
                    <a:pt x="56" y="86"/>
                  </a:lnTo>
                  <a:lnTo>
                    <a:pt x="55" y="92"/>
                  </a:lnTo>
                  <a:lnTo>
                    <a:pt x="43" y="90"/>
                  </a:lnTo>
                  <a:lnTo>
                    <a:pt x="34" y="87"/>
                  </a:lnTo>
                  <a:lnTo>
                    <a:pt x="40" y="91"/>
                  </a:lnTo>
                  <a:lnTo>
                    <a:pt x="50" y="94"/>
                  </a:lnTo>
                  <a:lnTo>
                    <a:pt x="55" y="94"/>
                  </a:lnTo>
                  <a:lnTo>
                    <a:pt x="55" y="108"/>
                  </a:lnTo>
                  <a:lnTo>
                    <a:pt x="44" y="103"/>
                  </a:lnTo>
                  <a:lnTo>
                    <a:pt x="35" y="100"/>
                  </a:lnTo>
                  <a:lnTo>
                    <a:pt x="45" y="107"/>
                  </a:lnTo>
                  <a:lnTo>
                    <a:pt x="56" y="112"/>
                  </a:lnTo>
                  <a:lnTo>
                    <a:pt x="56" y="118"/>
                  </a:lnTo>
                  <a:lnTo>
                    <a:pt x="49" y="125"/>
                  </a:lnTo>
                  <a:lnTo>
                    <a:pt x="43" y="117"/>
                  </a:lnTo>
                  <a:lnTo>
                    <a:pt x="35" y="108"/>
                  </a:lnTo>
                  <a:lnTo>
                    <a:pt x="30" y="98"/>
                  </a:lnTo>
                  <a:lnTo>
                    <a:pt x="35" y="112"/>
                  </a:lnTo>
                  <a:lnTo>
                    <a:pt x="40" y="118"/>
                  </a:lnTo>
                  <a:lnTo>
                    <a:pt x="48" y="128"/>
                  </a:lnTo>
                  <a:lnTo>
                    <a:pt x="42" y="135"/>
                  </a:lnTo>
                  <a:lnTo>
                    <a:pt x="32" y="127"/>
                  </a:lnTo>
                  <a:lnTo>
                    <a:pt x="26" y="117"/>
                  </a:lnTo>
                  <a:lnTo>
                    <a:pt x="20" y="107"/>
                  </a:lnTo>
                  <a:lnTo>
                    <a:pt x="25" y="122"/>
                  </a:lnTo>
                  <a:lnTo>
                    <a:pt x="31" y="128"/>
                  </a:lnTo>
                  <a:lnTo>
                    <a:pt x="37" y="135"/>
                  </a:lnTo>
                  <a:lnTo>
                    <a:pt x="32" y="138"/>
                  </a:lnTo>
                  <a:lnTo>
                    <a:pt x="20" y="128"/>
                  </a:lnTo>
                  <a:lnTo>
                    <a:pt x="9" y="112"/>
                  </a:lnTo>
                  <a:lnTo>
                    <a:pt x="5" y="100"/>
                  </a:lnTo>
                  <a:lnTo>
                    <a:pt x="2" y="78"/>
                  </a:lnTo>
                  <a:lnTo>
                    <a:pt x="0" y="63"/>
                  </a:lnTo>
                  <a:lnTo>
                    <a:pt x="1" y="47"/>
                  </a:lnTo>
                  <a:lnTo>
                    <a:pt x="11" y="48"/>
                  </a:lnTo>
                  <a:lnTo>
                    <a:pt x="24" y="53"/>
                  </a:lnTo>
                  <a:lnTo>
                    <a:pt x="45" y="58"/>
                  </a:lnTo>
                  <a:lnTo>
                    <a:pt x="26" y="51"/>
                  </a:lnTo>
                  <a:lnTo>
                    <a:pt x="19" y="47"/>
                  </a:lnTo>
                  <a:lnTo>
                    <a:pt x="3" y="41"/>
                  </a:lnTo>
                  <a:lnTo>
                    <a:pt x="5" y="30"/>
                  </a:lnTo>
                  <a:lnTo>
                    <a:pt x="10" y="19"/>
                  </a:lnTo>
                  <a:lnTo>
                    <a:pt x="28" y="25"/>
                  </a:lnTo>
                  <a:lnTo>
                    <a:pt x="41" y="31"/>
                  </a:lnTo>
                  <a:lnTo>
                    <a:pt x="29" y="21"/>
                  </a:lnTo>
                  <a:lnTo>
                    <a:pt x="13" y="16"/>
                  </a:lnTo>
                  <a:lnTo>
                    <a:pt x="26" y="5"/>
                  </a:lnTo>
                  <a:lnTo>
                    <a:pt x="35" y="2"/>
                  </a:lnTo>
                  <a:lnTo>
                    <a:pt x="58" y="0"/>
                  </a:lnTo>
                  <a:lnTo>
                    <a:pt x="86" y="0"/>
                  </a:lnTo>
                  <a:lnTo>
                    <a:pt x="105" y="3"/>
                  </a:lnTo>
                  <a:lnTo>
                    <a:pt x="133" y="11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4" name="Group 26"/>
            <p:cNvGrpSpPr>
              <a:grpSpLocks/>
            </p:cNvGrpSpPr>
            <p:nvPr/>
          </p:nvGrpSpPr>
          <p:grpSpPr bwMode="auto">
            <a:xfrm>
              <a:off x="2990" y="3098"/>
              <a:ext cx="108" cy="105"/>
              <a:chOff x="2990" y="3098"/>
              <a:chExt cx="108" cy="105"/>
            </a:xfrm>
          </p:grpSpPr>
          <p:sp>
            <p:nvSpPr>
              <p:cNvPr id="107608" name="Freeform 27"/>
              <p:cNvSpPr>
                <a:spLocks/>
              </p:cNvSpPr>
              <p:nvPr/>
            </p:nvSpPr>
            <p:spPr bwMode="auto">
              <a:xfrm>
                <a:off x="3087" y="3155"/>
                <a:ext cx="11" cy="3"/>
              </a:xfrm>
              <a:custGeom>
                <a:avLst/>
                <a:gdLst>
                  <a:gd name="T0" fmla="*/ 10 w 11"/>
                  <a:gd name="T1" fmla="*/ 1 h 3"/>
                  <a:gd name="T2" fmla="*/ 8 w 11"/>
                  <a:gd name="T3" fmla="*/ 2 h 3"/>
                  <a:gd name="T4" fmla="*/ 3 w 11"/>
                  <a:gd name="T5" fmla="*/ 1 h 3"/>
                  <a:gd name="T6" fmla="*/ 1 w 11"/>
                  <a:gd name="T7" fmla="*/ 2 h 3"/>
                  <a:gd name="T8" fmla="*/ 0 w 11"/>
                  <a:gd name="T9" fmla="*/ 0 h 3"/>
                  <a:gd name="T10" fmla="*/ 3 w 11"/>
                  <a:gd name="T11" fmla="*/ 0 h 3"/>
                  <a:gd name="T12" fmla="*/ 10 w 11"/>
                  <a:gd name="T13" fmla="*/ 1 h 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"/>
                  <a:gd name="T22" fmla="*/ 0 h 3"/>
                  <a:gd name="T23" fmla="*/ 11 w 11"/>
                  <a:gd name="T24" fmla="*/ 3 h 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" h="3">
                    <a:moveTo>
                      <a:pt x="10" y="1"/>
                    </a:moveTo>
                    <a:lnTo>
                      <a:pt x="8" y="2"/>
                    </a:lnTo>
                    <a:lnTo>
                      <a:pt x="3" y="1"/>
                    </a:lnTo>
                    <a:lnTo>
                      <a:pt x="1" y="2"/>
                    </a:lnTo>
                    <a:lnTo>
                      <a:pt x="0" y="0"/>
                    </a:lnTo>
                    <a:lnTo>
                      <a:pt x="3" y="0"/>
                    </a:lnTo>
                    <a:lnTo>
                      <a:pt x="10" y="1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09" name="Freeform 28"/>
              <p:cNvSpPr>
                <a:spLocks/>
              </p:cNvSpPr>
              <p:nvPr/>
            </p:nvSpPr>
            <p:spPr bwMode="auto">
              <a:xfrm>
                <a:off x="3079" y="3147"/>
                <a:ext cx="7" cy="10"/>
              </a:xfrm>
              <a:custGeom>
                <a:avLst/>
                <a:gdLst>
                  <a:gd name="T0" fmla="*/ 5 w 7"/>
                  <a:gd name="T1" fmla="*/ 0 h 10"/>
                  <a:gd name="T2" fmla="*/ 2 w 7"/>
                  <a:gd name="T3" fmla="*/ 2 h 10"/>
                  <a:gd name="T4" fmla="*/ 2 w 7"/>
                  <a:gd name="T5" fmla="*/ 5 h 10"/>
                  <a:gd name="T6" fmla="*/ 6 w 7"/>
                  <a:gd name="T7" fmla="*/ 9 h 10"/>
                  <a:gd name="T8" fmla="*/ 1 w 7"/>
                  <a:gd name="T9" fmla="*/ 8 h 10"/>
                  <a:gd name="T10" fmla="*/ 0 w 7"/>
                  <a:gd name="T11" fmla="*/ 5 h 10"/>
                  <a:gd name="T12" fmla="*/ 1 w 7"/>
                  <a:gd name="T13" fmla="*/ 1 h 10"/>
                  <a:gd name="T14" fmla="*/ 5 w 7"/>
                  <a:gd name="T15" fmla="*/ 0 h 1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7"/>
                  <a:gd name="T25" fmla="*/ 0 h 10"/>
                  <a:gd name="T26" fmla="*/ 7 w 7"/>
                  <a:gd name="T27" fmla="*/ 10 h 10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7" h="10">
                    <a:moveTo>
                      <a:pt x="5" y="0"/>
                    </a:moveTo>
                    <a:lnTo>
                      <a:pt x="2" y="2"/>
                    </a:lnTo>
                    <a:lnTo>
                      <a:pt x="2" y="5"/>
                    </a:lnTo>
                    <a:lnTo>
                      <a:pt x="6" y="9"/>
                    </a:lnTo>
                    <a:lnTo>
                      <a:pt x="1" y="8"/>
                    </a:lnTo>
                    <a:lnTo>
                      <a:pt x="0" y="5"/>
                    </a:lnTo>
                    <a:lnTo>
                      <a:pt x="1" y="1"/>
                    </a:lnTo>
                    <a:lnTo>
                      <a:pt x="5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0" name="Freeform 29"/>
              <p:cNvSpPr>
                <a:spLocks/>
              </p:cNvSpPr>
              <p:nvPr/>
            </p:nvSpPr>
            <p:spPr bwMode="auto">
              <a:xfrm>
                <a:off x="3060" y="3112"/>
                <a:ext cx="20" cy="13"/>
              </a:xfrm>
              <a:custGeom>
                <a:avLst/>
                <a:gdLst>
                  <a:gd name="T0" fmla="*/ 19 w 20"/>
                  <a:gd name="T1" fmla="*/ 0 h 13"/>
                  <a:gd name="T2" fmla="*/ 16 w 20"/>
                  <a:gd name="T3" fmla="*/ 1 h 13"/>
                  <a:gd name="T4" fmla="*/ 14 w 20"/>
                  <a:gd name="T5" fmla="*/ 6 h 13"/>
                  <a:gd name="T6" fmla="*/ 15 w 20"/>
                  <a:gd name="T7" fmla="*/ 8 h 13"/>
                  <a:gd name="T8" fmla="*/ 15 w 20"/>
                  <a:gd name="T9" fmla="*/ 9 h 13"/>
                  <a:gd name="T10" fmla="*/ 16 w 20"/>
                  <a:gd name="T11" fmla="*/ 12 h 13"/>
                  <a:gd name="T12" fmla="*/ 14 w 20"/>
                  <a:gd name="T13" fmla="*/ 8 h 13"/>
                  <a:gd name="T14" fmla="*/ 10 w 20"/>
                  <a:gd name="T15" fmla="*/ 8 h 13"/>
                  <a:gd name="T16" fmla="*/ 6 w 20"/>
                  <a:gd name="T17" fmla="*/ 6 h 13"/>
                  <a:gd name="T18" fmla="*/ 0 w 20"/>
                  <a:gd name="T19" fmla="*/ 6 h 13"/>
                  <a:gd name="T20" fmla="*/ 6 w 20"/>
                  <a:gd name="T21" fmla="*/ 2 h 13"/>
                  <a:gd name="T22" fmla="*/ 19 w 20"/>
                  <a:gd name="T23" fmla="*/ 0 h 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20"/>
                  <a:gd name="T37" fmla="*/ 0 h 13"/>
                  <a:gd name="T38" fmla="*/ 20 w 20"/>
                  <a:gd name="T39" fmla="*/ 13 h 1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20" h="13">
                    <a:moveTo>
                      <a:pt x="19" y="0"/>
                    </a:moveTo>
                    <a:lnTo>
                      <a:pt x="16" y="1"/>
                    </a:lnTo>
                    <a:lnTo>
                      <a:pt x="14" y="6"/>
                    </a:lnTo>
                    <a:lnTo>
                      <a:pt x="15" y="8"/>
                    </a:lnTo>
                    <a:lnTo>
                      <a:pt x="15" y="9"/>
                    </a:lnTo>
                    <a:lnTo>
                      <a:pt x="16" y="12"/>
                    </a:lnTo>
                    <a:lnTo>
                      <a:pt x="14" y="8"/>
                    </a:lnTo>
                    <a:lnTo>
                      <a:pt x="10" y="8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6" y="2"/>
                    </a:lnTo>
                    <a:lnTo>
                      <a:pt x="19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1" name="Freeform 30"/>
              <p:cNvSpPr>
                <a:spLocks/>
              </p:cNvSpPr>
              <p:nvPr/>
            </p:nvSpPr>
            <p:spPr bwMode="auto">
              <a:xfrm>
                <a:off x="3046" y="3098"/>
                <a:ext cx="38" cy="8"/>
              </a:xfrm>
              <a:custGeom>
                <a:avLst/>
                <a:gdLst>
                  <a:gd name="T0" fmla="*/ 37 w 38"/>
                  <a:gd name="T1" fmla="*/ 4 h 8"/>
                  <a:gd name="T2" fmla="*/ 35 w 38"/>
                  <a:gd name="T3" fmla="*/ 7 h 8"/>
                  <a:gd name="T4" fmla="*/ 32 w 38"/>
                  <a:gd name="T5" fmla="*/ 7 h 8"/>
                  <a:gd name="T6" fmla="*/ 25 w 38"/>
                  <a:gd name="T7" fmla="*/ 5 h 8"/>
                  <a:gd name="T8" fmla="*/ 18 w 38"/>
                  <a:gd name="T9" fmla="*/ 4 h 8"/>
                  <a:gd name="T10" fmla="*/ 6 w 38"/>
                  <a:gd name="T11" fmla="*/ 4 h 8"/>
                  <a:gd name="T12" fmla="*/ 0 w 38"/>
                  <a:gd name="T13" fmla="*/ 4 h 8"/>
                  <a:gd name="T14" fmla="*/ 9 w 38"/>
                  <a:gd name="T15" fmla="*/ 2 h 8"/>
                  <a:gd name="T16" fmla="*/ 16 w 38"/>
                  <a:gd name="T17" fmla="*/ 1 h 8"/>
                  <a:gd name="T18" fmla="*/ 15 w 38"/>
                  <a:gd name="T19" fmla="*/ 0 h 8"/>
                  <a:gd name="T20" fmla="*/ 21 w 38"/>
                  <a:gd name="T21" fmla="*/ 2 h 8"/>
                  <a:gd name="T22" fmla="*/ 21 w 38"/>
                  <a:gd name="T23" fmla="*/ 1 h 8"/>
                  <a:gd name="T24" fmla="*/ 26 w 38"/>
                  <a:gd name="T25" fmla="*/ 2 h 8"/>
                  <a:gd name="T26" fmla="*/ 30 w 38"/>
                  <a:gd name="T27" fmla="*/ 2 h 8"/>
                  <a:gd name="T28" fmla="*/ 37 w 38"/>
                  <a:gd name="T29" fmla="*/ 4 h 8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8"/>
                  <a:gd name="T46" fmla="*/ 0 h 8"/>
                  <a:gd name="T47" fmla="*/ 38 w 38"/>
                  <a:gd name="T48" fmla="*/ 8 h 8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8" h="8">
                    <a:moveTo>
                      <a:pt x="37" y="4"/>
                    </a:moveTo>
                    <a:lnTo>
                      <a:pt x="35" y="7"/>
                    </a:lnTo>
                    <a:lnTo>
                      <a:pt x="32" y="7"/>
                    </a:lnTo>
                    <a:lnTo>
                      <a:pt x="25" y="5"/>
                    </a:lnTo>
                    <a:lnTo>
                      <a:pt x="18" y="4"/>
                    </a:lnTo>
                    <a:lnTo>
                      <a:pt x="6" y="4"/>
                    </a:lnTo>
                    <a:lnTo>
                      <a:pt x="0" y="4"/>
                    </a:lnTo>
                    <a:lnTo>
                      <a:pt x="9" y="2"/>
                    </a:lnTo>
                    <a:lnTo>
                      <a:pt x="16" y="1"/>
                    </a:lnTo>
                    <a:lnTo>
                      <a:pt x="15" y="0"/>
                    </a:lnTo>
                    <a:lnTo>
                      <a:pt x="21" y="2"/>
                    </a:lnTo>
                    <a:lnTo>
                      <a:pt x="21" y="1"/>
                    </a:lnTo>
                    <a:lnTo>
                      <a:pt x="26" y="2"/>
                    </a:lnTo>
                    <a:lnTo>
                      <a:pt x="30" y="2"/>
                    </a:lnTo>
                    <a:lnTo>
                      <a:pt x="37" y="4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5" name="Group 31"/>
              <p:cNvGrpSpPr>
                <a:grpSpLocks/>
              </p:cNvGrpSpPr>
              <p:nvPr/>
            </p:nvGrpSpPr>
            <p:grpSpPr bwMode="auto">
              <a:xfrm>
                <a:off x="2990" y="3106"/>
                <a:ext cx="31" cy="48"/>
                <a:chOff x="2990" y="3106"/>
                <a:chExt cx="31" cy="48"/>
              </a:xfrm>
            </p:grpSpPr>
            <p:sp>
              <p:nvSpPr>
                <p:cNvPr id="107619" name="Freeform 32"/>
                <p:cNvSpPr>
                  <a:spLocks/>
                </p:cNvSpPr>
                <p:nvPr/>
              </p:nvSpPr>
              <p:spPr bwMode="auto">
                <a:xfrm>
                  <a:off x="2997" y="3112"/>
                  <a:ext cx="19" cy="35"/>
                </a:xfrm>
                <a:custGeom>
                  <a:avLst/>
                  <a:gdLst>
                    <a:gd name="T0" fmla="*/ 18 w 19"/>
                    <a:gd name="T1" fmla="*/ 6 h 35"/>
                    <a:gd name="T2" fmla="*/ 12 w 19"/>
                    <a:gd name="T3" fmla="*/ 2 h 35"/>
                    <a:gd name="T4" fmla="*/ 6 w 19"/>
                    <a:gd name="T5" fmla="*/ 3 h 35"/>
                    <a:gd name="T6" fmla="*/ 2 w 19"/>
                    <a:gd name="T7" fmla="*/ 9 h 35"/>
                    <a:gd name="T8" fmla="*/ 1 w 19"/>
                    <a:gd name="T9" fmla="*/ 16 h 35"/>
                    <a:gd name="T10" fmla="*/ 2 w 19"/>
                    <a:gd name="T11" fmla="*/ 23 h 35"/>
                    <a:gd name="T12" fmla="*/ 5 w 19"/>
                    <a:gd name="T13" fmla="*/ 28 h 35"/>
                    <a:gd name="T14" fmla="*/ 8 w 19"/>
                    <a:gd name="T15" fmla="*/ 20 h 35"/>
                    <a:gd name="T16" fmla="*/ 11 w 19"/>
                    <a:gd name="T17" fmla="*/ 16 h 35"/>
                    <a:gd name="T18" fmla="*/ 17 w 19"/>
                    <a:gd name="T19" fmla="*/ 13 h 35"/>
                    <a:gd name="T20" fmla="*/ 12 w 19"/>
                    <a:gd name="T21" fmla="*/ 19 h 35"/>
                    <a:gd name="T22" fmla="*/ 7 w 19"/>
                    <a:gd name="T23" fmla="*/ 24 h 35"/>
                    <a:gd name="T24" fmla="*/ 7 w 19"/>
                    <a:gd name="T25" fmla="*/ 29 h 35"/>
                    <a:gd name="T26" fmla="*/ 9 w 19"/>
                    <a:gd name="T27" fmla="*/ 34 h 35"/>
                    <a:gd name="T28" fmla="*/ 11 w 19"/>
                    <a:gd name="T29" fmla="*/ 34 h 35"/>
                    <a:gd name="T30" fmla="*/ 3 w 19"/>
                    <a:gd name="T31" fmla="*/ 33 h 35"/>
                    <a:gd name="T32" fmla="*/ 0 w 19"/>
                    <a:gd name="T33" fmla="*/ 25 h 35"/>
                    <a:gd name="T34" fmla="*/ 0 w 19"/>
                    <a:gd name="T35" fmla="*/ 16 h 35"/>
                    <a:gd name="T36" fmla="*/ 0 w 19"/>
                    <a:gd name="T37" fmla="*/ 7 h 35"/>
                    <a:gd name="T38" fmla="*/ 5 w 19"/>
                    <a:gd name="T39" fmla="*/ 1 h 35"/>
                    <a:gd name="T40" fmla="*/ 10 w 19"/>
                    <a:gd name="T41" fmla="*/ 0 h 35"/>
                    <a:gd name="T42" fmla="*/ 15 w 19"/>
                    <a:gd name="T43" fmla="*/ 1 h 35"/>
                    <a:gd name="T44" fmla="*/ 18 w 19"/>
                    <a:gd name="T45" fmla="*/ 6 h 3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9"/>
                    <a:gd name="T70" fmla="*/ 0 h 35"/>
                    <a:gd name="T71" fmla="*/ 19 w 19"/>
                    <a:gd name="T72" fmla="*/ 35 h 3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9" h="35">
                      <a:moveTo>
                        <a:pt x="18" y="6"/>
                      </a:moveTo>
                      <a:lnTo>
                        <a:pt x="12" y="2"/>
                      </a:lnTo>
                      <a:lnTo>
                        <a:pt x="6" y="3"/>
                      </a:lnTo>
                      <a:lnTo>
                        <a:pt x="2" y="9"/>
                      </a:lnTo>
                      <a:lnTo>
                        <a:pt x="1" y="16"/>
                      </a:lnTo>
                      <a:lnTo>
                        <a:pt x="2" y="23"/>
                      </a:lnTo>
                      <a:lnTo>
                        <a:pt x="5" y="28"/>
                      </a:lnTo>
                      <a:lnTo>
                        <a:pt x="8" y="20"/>
                      </a:lnTo>
                      <a:lnTo>
                        <a:pt x="11" y="16"/>
                      </a:lnTo>
                      <a:lnTo>
                        <a:pt x="17" y="13"/>
                      </a:lnTo>
                      <a:lnTo>
                        <a:pt x="12" y="19"/>
                      </a:lnTo>
                      <a:lnTo>
                        <a:pt x="7" y="24"/>
                      </a:lnTo>
                      <a:lnTo>
                        <a:pt x="7" y="29"/>
                      </a:lnTo>
                      <a:lnTo>
                        <a:pt x="9" y="34"/>
                      </a:lnTo>
                      <a:lnTo>
                        <a:pt x="11" y="34"/>
                      </a:lnTo>
                      <a:lnTo>
                        <a:pt x="3" y="33"/>
                      </a:lnTo>
                      <a:lnTo>
                        <a:pt x="0" y="25"/>
                      </a:lnTo>
                      <a:lnTo>
                        <a:pt x="0" y="16"/>
                      </a:lnTo>
                      <a:lnTo>
                        <a:pt x="0" y="7"/>
                      </a:lnTo>
                      <a:lnTo>
                        <a:pt x="5" y="1"/>
                      </a:lnTo>
                      <a:lnTo>
                        <a:pt x="10" y="0"/>
                      </a:lnTo>
                      <a:lnTo>
                        <a:pt x="15" y="1"/>
                      </a:lnTo>
                      <a:lnTo>
                        <a:pt x="18" y="6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620" name="Freeform 33"/>
                <p:cNvSpPr>
                  <a:spLocks/>
                </p:cNvSpPr>
                <p:nvPr/>
              </p:nvSpPr>
              <p:spPr bwMode="auto">
                <a:xfrm>
                  <a:off x="2990" y="3106"/>
                  <a:ext cx="31" cy="48"/>
                </a:xfrm>
                <a:custGeom>
                  <a:avLst/>
                  <a:gdLst>
                    <a:gd name="T0" fmla="*/ 30 w 31"/>
                    <a:gd name="T1" fmla="*/ 11 h 48"/>
                    <a:gd name="T2" fmla="*/ 25 w 31"/>
                    <a:gd name="T3" fmla="*/ 4 h 48"/>
                    <a:gd name="T4" fmla="*/ 17 w 31"/>
                    <a:gd name="T5" fmla="*/ 2 h 48"/>
                    <a:gd name="T6" fmla="*/ 8 w 31"/>
                    <a:gd name="T7" fmla="*/ 3 h 48"/>
                    <a:gd name="T8" fmla="*/ 4 w 31"/>
                    <a:gd name="T9" fmla="*/ 8 h 48"/>
                    <a:gd name="T10" fmla="*/ 2 w 31"/>
                    <a:gd name="T11" fmla="*/ 15 h 48"/>
                    <a:gd name="T12" fmla="*/ 2 w 31"/>
                    <a:gd name="T13" fmla="*/ 20 h 48"/>
                    <a:gd name="T14" fmla="*/ 4 w 31"/>
                    <a:gd name="T15" fmla="*/ 24 h 48"/>
                    <a:gd name="T16" fmla="*/ 4 w 31"/>
                    <a:gd name="T17" fmla="*/ 29 h 48"/>
                    <a:gd name="T18" fmla="*/ 5 w 31"/>
                    <a:gd name="T19" fmla="*/ 36 h 48"/>
                    <a:gd name="T20" fmla="*/ 12 w 31"/>
                    <a:gd name="T21" fmla="*/ 43 h 48"/>
                    <a:gd name="T22" fmla="*/ 19 w 31"/>
                    <a:gd name="T23" fmla="*/ 42 h 48"/>
                    <a:gd name="T24" fmla="*/ 25 w 31"/>
                    <a:gd name="T25" fmla="*/ 40 h 48"/>
                    <a:gd name="T26" fmla="*/ 25 w 31"/>
                    <a:gd name="T27" fmla="*/ 44 h 48"/>
                    <a:gd name="T28" fmla="*/ 19 w 31"/>
                    <a:gd name="T29" fmla="*/ 47 h 48"/>
                    <a:gd name="T30" fmla="*/ 12 w 31"/>
                    <a:gd name="T31" fmla="*/ 46 h 48"/>
                    <a:gd name="T32" fmla="*/ 6 w 31"/>
                    <a:gd name="T33" fmla="*/ 43 h 48"/>
                    <a:gd name="T34" fmla="*/ 2 w 31"/>
                    <a:gd name="T35" fmla="*/ 37 h 48"/>
                    <a:gd name="T36" fmla="*/ 2 w 31"/>
                    <a:gd name="T37" fmla="*/ 26 h 48"/>
                    <a:gd name="T38" fmla="*/ 0 w 31"/>
                    <a:gd name="T39" fmla="*/ 18 h 48"/>
                    <a:gd name="T40" fmla="*/ 0 w 31"/>
                    <a:gd name="T41" fmla="*/ 13 h 48"/>
                    <a:gd name="T42" fmla="*/ 3 w 31"/>
                    <a:gd name="T43" fmla="*/ 6 h 48"/>
                    <a:gd name="T44" fmla="*/ 6 w 31"/>
                    <a:gd name="T45" fmla="*/ 2 h 48"/>
                    <a:gd name="T46" fmla="*/ 14 w 31"/>
                    <a:gd name="T47" fmla="*/ 0 h 48"/>
                    <a:gd name="T48" fmla="*/ 25 w 31"/>
                    <a:gd name="T49" fmla="*/ 1 h 48"/>
                    <a:gd name="T50" fmla="*/ 29 w 31"/>
                    <a:gd name="T51" fmla="*/ 4 h 48"/>
                    <a:gd name="T52" fmla="*/ 30 w 31"/>
                    <a:gd name="T53" fmla="*/ 11 h 48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31"/>
                    <a:gd name="T82" fmla="*/ 0 h 48"/>
                    <a:gd name="T83" fmla="*/ 31 w 31"/>
                    <a:gd name="T84" fmla="*/ 48 h 48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31" h="48">
                      <a:moveTo>
                        <a:pt x="30" y="11"/>
                      </a:moveTo>
                      <a:lnTo>
                        <a:pt x="25" y="4"/>
                      </a:lnTo>
                      <a:lnTo>
                        <a:pt x="17" y="2"/>
                      </a:lnTo>
                      <a:lnTo>
                        <a:pt x="8" y="3"/>
                      </a:lnTo>
                      <a:lnTo>
                        <a:pt x="4" y="8"/>
                      </a:lnTo>
                      <a:lnTo>
                        <a:pt x="2" y="15"/>
                      </a:lnTo>
                      <a:lnTo>
                        <a:pt x="2" y="20"/>
                      </a:lnTo>
                      <a:lnTo>
                        <a:pt x="4" y="24"/>
                      </a:lnTo>
                      <a:lnTo>
                        <a:pt x="4" y="29"/>
                      </a:lnTo>
                      <a:lnTo>
                        <a:pt x="5" y="36"/>
                      </a:lnTo>
                      <a:lnTo>
                        <a:pt x="12" y="43"/>
                      </a:lnTo>
                      <a:lnTo>
                        <a:pt x="19" y="42"/>
                      </a:lnTo>
                      <a:lnTo>
                        <a:pt x="25" y="40"/>
                      </a:lnTo>
                      <a:lnTo>
                        <a:pt x="25" y="44"/>
                      </a:lnTo>
                      <a:lnTo>
                        <a:pt x="19" y="47"/>
                      </a:lnTo>
                      <a:lnTo>
                        <a:pt x="12" y="46"/>
                      </a:lnTo>
                      <a:lnTo>
                        <a:pt x="6" y="43"/>
                      </a:lnTo>
                      <a:lnTo>
                        <a:pt x="2" y="37"/>
                      </a:lnTo>
                      <a:lnTo>
                        <a:pt x="2" y="26"/>
                      </a:lnTo>
                      <a:lnTo>
                        <a:pt x="0" y="18"/>
                      </a:lnTo>
                      <a:lnTo>
                        <a:pt x="0" y="13"/>
                      </a:lnTo>
                      <a:lnTo>
                        <a:pt x="3" y="6"/>
                      </a:lnTo>
                      <a:lnTo>
                        <a:pt x="6" y="2"/>
                      </a:lnTo>
                      <a:lnTo>
                        <a:pt x="14" y="0"/>
                      </a:lnTo>
                      <a:lnTo>
                        <a:pt x="25" y="1"/>
                      </a:lnTo>
                      <a:lnTo>
                        <a:pt x="29" y="4"/>
                      </a:lnTo>
                      <a:lnTo>
                        <a:pt x="30" y="11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7613" name="Freeform 34"/>
              <p:cNvSpPr>
                <a:spLocks/>
              </p:cNvSpPr>
              <p:nvPr/>
            </p:nvSpPr>
            <p:spPr bwMode="auto">
              <a:xfrm>
                <a:off x="3078" y="3177"/>
                <a:ext cx="14" cy="9"/>
              </a:xfrm>
              <a:custGeom>
                <a:avLst/>
                <a:gdLst>
                  <a:gd name="T0" fmla="*/ 13 w 14"/>
                  <a:gd name="T1" fmla="*/ 0 h 9"/>
                  <a:gd name="T2" fmla="*/ 9 w 14"/>
                  <a:gd name="T3" fmla="*/ 2 h 9"/>
                  <a:gd name="T4" fmla="*/ 6 w 14"/>
                  <a:gd name="T5" fmla="*/ 4 h 9"/>
                  <a:gd name="T6" fmla="*/ 3 w 14"/>
                  <a:gd name="T7" fmla="*/ 6 h 9"/>
                  <a:gd name="T8" fmla="*/ 0 w 14"/>
                  <a:gd name="T9" fmla="*/ 8 h 9"/>
                  <a:gd name="T10" fmla="*/ 4 w 14"/>
                  <a:gd name="T11" fmla="*/ 7 h 9"/>
                  <a:gd name="T12" fmla="*/ 9 w 14"/>
                  <a:gd name="T13" fmla="*/ 6 h 9"/>
                  <a:gd name="T14" fmla="*/ 13 w 14"/>
                  <a:gd name="T15" fmla="*/ 0 h 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4"/>
                  <a:gd name="T25" fmla="*/ 0 h 9"/>
                  <a:gd name="T26" fmla="*/ 14 w 14"/>
                  <a:gd name="T27" fmla="*/ 9 h 9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4" h="9">
                    <a:moveTo>
                      <a:pt x="13" y="0"/>
                    </a:moveTo>
                    <a:lnTo>
                      <a:pt x="9" y="2"/>
                    </a:lnTo>
                    <a:lnTo>
                      <a:pt x="6" y="4"/>
                    </a:lnTo>
                    <a:lnTo>
                      <a:pt x="3" y="6"/>
                    </a:lnTo>
                    <a:lnTo>
                      <a:pt x="0" y="8"/>
                    </a:lnTo>
                    <a:lnTo>
                      <a:pt x="4" y="7"/>
                    </a:lnTo>
                    <a:lnTo>
                      <a:pt x="9" y="6"/>
                    </a:lnTo>
                    <a:lnTo>
                      <a:pt x="13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4" name="Freeform 35"/>
              <p:cNvSpPr>
                <a:spLocks/>
              </p:cNvSpPr>
              <p:nvPr/>
            </p:nvSpPr>
            <p:spPr bwMode="auto">
              <a:xfrm>
                <a:off x="3062" y="3123"/>
                <a:ext cx="13" cy="6"/>
              </a:xfrm>
              <a:custGeom>
                <a:avLst/>
                <a:gdLst>
                  <a:gd name="T0" fmla="*/ 12 w 13"/>
                  <a:gd name="T1" fmla="*/ 0 h 6"/>
                  <a:gd name="T2" fmla="*/ 10 w 13"/>
                  <a:gd name="T3" fmla="*/ 2 h 6"/>
                  <a:gd name="T4" fmla="*/ 4 w 13"/>
                  <a:gd name="T5" fmla="*/ 4 h 6"/>
                  <a:gd name="T6" fmla="*/ 0 w 13"/>
                  <a:gd name="T7" fmla="*/ 4 h 6"/>
                  <a:gd name="T8" fmla="*/ 5 w 13"/>
                  <a:gd name="T9" fmla="*/ 5 h 6"/>
                  <a:gd name="T10" fmla="*/ 10 w 13"/>
                  <a:gd name="T11" fmla="*/ 3 h 6"/>
                  <a:gd name="T12" fmla="*/ 12 w 13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6"/>
                  <a:gd name="T23" fmla="*/ 13 w 13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6">
                    <a:moveTo>
                      <a:pt x="12" y="0"/>
                    </a:moveTo>
                    <a:lnTo>
                      <a:pt x="10" y="2"/>
                    </a:lnTo>
                    <a:lnTo>
                      <a:pt x="4" y="4"/>
                    </a:lnTo>
                    <a:lnTo>
                      <a:pt x="0" y="4"/>
                    </a:lnTo>
                    <a:lnTo>
                      <a:pt x="5" y="5"/>
                    </a:lnTo>
                    <a:lnTo>
                      <a:pt x="10" y="3"/>
                    </a:lnTo>
                    <a:lnTo>
                      <a:pt x="12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5" name="Freeform 36"/>
              <p:cNvSpPr>
                <a:spLocks/>
              </p:cNvSpPr>
              <p:nvPr/>
            </p:nvSpPr>
            <p:spPr bwMode="auto">
              <a:xfrm>
                <a:off x="3064" y="3110"/>
                <a:ext cx="16" cy="4"/>
              </a:xfrm>
              <a:custGeom>
                <a:avLst/>
                <a:gdLst>
                  <a:gd name="T0" fmla="*/ 15 w 16"/>
                  <a:gd name="T1" fmla="*/ 0 h 4"/>
                  <a:gd name="T2" fmla="*/ 7 w 16"/>
                  <a:gd name="T3" fmla="*/ 0 h 4"/>
                  <a:gd name="T4" fmla="*/ 0 w 16"/>
                  <a:gd name="T5" fmla="*/ 3 h 4"/>
                  <a:gd name="T6" fmla="*/ 8 w 16"/>
                  <a:gd name="T7" fmla="*/ 1 h 4"/>
                  <a:gd name="T8" fmla="*/ 15 w 16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"/>
                  <a:gd name="T16" fmla="*/ 0 h 4"/>
                  <a:gd name="T17" fmla="*/ 16 w 16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" h="4">
                    <a:moveTo>
                      <a:pt x="15" y="0"/>
                    </a:moveTo>
                    <a:lnTo>
                      <a:pt x="7" y="0"/>
                    </a:lnTo>
                    <a:lnTo>
                      <a:pt x="0" y="3"/>
                    </a:lnTo>
                    <a:lnTo>
                      <a:pt x="8" y="1"/>
                    </a:lnTo>
                    <a:lnTo>
                      <a:pt x="15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6" name="Freeform 37"/>
              <p:cNvSpPr>
                <a:spLocks/>
              </p:cNvSpPr>
              <p:nvPr/>
            </p:nvSpPr>
            <p:spPr bwMode="auto">
              <a:xfrm>
                <a:off x="3049" y="3117"/>
                <a:ext cx="11" cy="6"/>
              </a:xfrm>
              <a:custGeom>
                <a:avLst/>
                <a:gdLst>
                  <a:gd name="T0" fmla="*/ 10 w 11"/>
                  <a:gd name="T1" fmla="*/ 1 h 6"/>
                  <a:gd name="T2" fmla="*/ 7 w 11"/>
                  <a:gd name="T3" fmla="*/ 4 h 6"/>
                  <a:gd name="T4" fmla="*/ 3 w 11"/>
                  <a:gd name="T5" fmla="*/ 5 h 6"/>
                  <a:gd name="T6" fmla="*/ 7 w 11"/>
                  <a:gd name="T7" fmla="*/ 3 h 6"/>
                  <a:gd name="T8" fmla="*/ 5 w 11"/>
                  <a:gd name="T9" fmla="*/ 2 h 6"/>
                  <a:gd name="T10" fmla="*/ 1 w 11"/>
                  <a:gd name="T11" fmla="*/ 1 h 6"/>
                  <a:gd name="T12" fmla="*/ 7 w 11"/>
                  <a:gd name="T13" fmla="*/ 2 h 6"/>
                  <a:gd name="T14" fmla="*/ 5 w 11"/>
                  <a:gd name="T15" fmla="*/ 1 h 6"/>
                  <a:gd name="T16" fmla="*/ 0 w 11"/>
                  <a:gd name="T17" fmla="*/ 0 h 6"/>
                  <a:gd name="T18" fmla="*/ 10 w 11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"/>
                  <a:gd name="T31" fmla="*/ 0 h 6"/>
                  <a:gd name="T32" fmla="*/ 11 w 11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" h="6">
                    <a:moveTo>
                      <a:pt x="10" y="1"/>
                    </a:moveTo>
                    <a:lnTo>
                      <a:pt x="7" y="4"/>
                    </a:lnTo>
                    <a:lnTo>
                      <a:pt x="3" y="5"/>
                    </a:lnTo>
                    <a:lnTo>
                      <a:pt x="7" y="3"/>
                    </a:lnTo>
                    <a:lnTo>
                      <a:pt x="5" y="2"/>
                    </a:lnTo>
                    <a:lnTo>
                      <a:pt x="1" y="1"/>
                    </a:lnTo>
                    <a:lnTo>
                      <a:pt x="7" y="2"/>
                    </a:lnTo>
                    <a:lnTo>
                      <a:pt x="5" y="1"/>
                    </a:lnTo>
                    <a:lnTo>
                      <a:pt x="0" y="0"/>
                    </a:lnTo>
                    <a:lnTo>
                      <a:pt x="10" y="1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7" name="Freeform 38"/>
              <p:cNvSpPr>
                <a:spLocks/>
              </p:cNvSpPr>
              <p:nvPr/>
            </p:nvSpPr>
            <p:spPr bwMode="auto">
              <a:xfrm>
                <a:off x="3072" y="3148"/>
                <a:ext cx="9" cy="25"/>
              </a:xfrm>
              <a:custGeom>
                <a:avLst/>
                <a:gdLst>
                  <a:gd name="T0" fmla="*/ 8 w 9"/>
                  <a:gd name="T1" fmla="*/ 0 h 25"/>
                  <a:gd name="T2" fmla="*/ 8 w 9"/>
                  <a:gd name="T3" fmla="*/ 4 h 25"/>
                  <a:gd name="T4" fmla="*/ 3 w 9"/>
                  <a:gd name="T5" fmla="*/ 12 h 25"/>
                  <a:gd name="T6" fmla="*/ 0 w 9"/>
                  <a:gd name="T7" fmla="*/ 24 h 25"/>
                  <a:gd name="T8" fmla="*/ 0 w 9"/>
                  <a:gd name="T9" fmla="*/ 15 h 25"/>
                  <a:gd name="T10" fmla="*/ 1 w 9"/>
                  <a:gd name="T11" fmla="*/ 10 h 25"/>
                  <a:gd name="T12" fmla="*/ 3 w 9"/>
                  <a:gd name="T13" fmla="*/ 5 h 25"/>
                  <a:gd name="T14" fmla="*/ 8 w 9"/>
                  <a:gd name="T15" fmla="*/ 0 h 2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9"/>
                  <a:gd name="T25" fmla="*/ 0 h 25"/>
                  <a:gd name="T26" fmla="*/ 9 w 9"/>
                  <a:gd name="T27" fmla="*/ 25 h 25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9" h="25">
                    <a:moveTo>
                      <a:pt x="8" y="0"/>
                    </a:moveTo>
                    <a:lnTo>
                      <a:pt x="8" y="4"/>
                    </a:lnTo>
                    <a:lnTo>
                      <a:pt x="3" y="12"/>
                    </a:lnTo>
                    <a:lnTo>
                      <a:pt x="0" y="24"/>
                    </a:lnTo>
                    <a:lnTo>
                      <a:pt x="0" y="15"/>
                    </a:lnTo>
                    <a:lnTo>
                      <a:pt x="1" y="10"/>
                    </a:lnTo>
                    <a:lnTo>
                      <a:pt x="3" y="5"/>
                    </a:lnTo>
                    <a:lnTo>
                      <a:pt x="8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618" name="Freeform 39"/>
              <p:cNvSpPr>
                <a:spLocks/>
              </p:cNvSpPr>
              <p:nvPr/>
            </p:nvSpPr>
            <p:spPr bwMode="auto">
              <a:xfrm>
                <a:off x="3009" y="3165"/>
                <a:ext cx="26" cy="38"/>
              </a:xfrm>
              <a:custGeom>
                <a:avLst/>
                <a:gdLst>
                  <a:gd name="T0" fmla="*/ 0 w 26"/>
                  <a:gd name="T1" fmla="*/ 0 h 38"/>
                  <a:gd name="T2" fmla="*/ 2 w 26"/>
                  <a:gd name="T3" fmla="*/ 15 h 38"/>
                  <a:gd name="T4" fmla="*/ 8 w 26"/>
                  <a:gd name="T5" fmla="*/ 25 h 38"/>
                  <a:gd name="T6" fmla="*/ 18 w 26"/>
                  <a:gd name="T7" fmla="*/ 32 h 38"/>
                  <a:gd name="T8" fmla="*/ 25 w 26"/>
                  <a:gd name="T9" fmla="*/ 37 h 38"/>
                  <a:gd name="T10" fmla="*/ 14 w 26"/>
                  <a:gd name="T11" fmla="*/ 33 h 38"/>
                  <a:gd name="T12" fmla="*/ 3 w 26"/>
                  <a:gd name="T13" fmla="*/ 27 h 38"/>
                  <a:gd name="T14" fmla="*/ 0 w 26"/>
                  <a:gd name="T15" fmla="*/ 21 h 38"/>
                  <a:gd name="T16" fmla="*/ 0 w 26"/>
                  <a:gd name="T17" fmla="*/ 0 h 3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6"/>
                  <a:gd name="T28" fmla="*/ 0 h 38"/>
                  <a:gd name="T29" fmla="*/ 26 w 26"/>
                  <a:gd name="T30" fmla="*/ 38 h 38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6" h="38">
                    <a:moveTo>
                      <a:pt x="0" y="0"/>
                    </a:moveTo>
                    <a:lnTo>
                      <a:pt x="2" y="15"/>
                    </a:lnTo>
                    <a:lnTo>
                      <a:pt x="8" y="25"/>
                    </a:lnTo>
                    <a:lnTo>
                      <a:pt x="18" y="32"/>
                    </a:lnTo>
                    <a:lnTo>
                      <a:pt x="25" y="37"/>
                    </a:lnTo>
                    <a:lnTo>
                      <a:pt x="14" y="33"/>
                    </a:lnTo>
                    <a:lnTo>
                      <a:pt x="3" y="27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4648200" y="2209800"/>
            <a:ext cx="219075" cy="327025"/>
            <a:chOff x="2928" y="1392"/>
            <a:chExt cx="138" cy="206"/>
          </a:xfrm>
        </p:grpSpPr>
        <p:sp>
          <p:nvSpPr>
            <p:cNvPr id="107579" name="Freeform 41"/>
            <p:cNvSpPr>
              <a:spLocks/>
            </p:cNvSpPr>
            <p:nvPr/>
          </p:nvSpPr>
          <p:spPr bwMode="auto">
            <a:xfrm>
              <a:off x="2947" y="1528"/>
              <a:ext cx="76" cy="70"/>
            </a:xfrm>
            <a:custGeom>
              <a:avLst/>
              <a:gdLst>
                <a:gd name="T0" fmla="*/ 75 w 76"/>
                <a:gd name="T1" fmla="*/ 49 h 70"/>
                <a:gd name="T2" fmla="*/ 71 w 76"/>
                <a:gd name="T3" fmla="*/ 61 h 70"/>
                <a:gd name="T4" fmla="*/ 65 w 76"/>
                <a:gd name="T5" fmla="*/ 66 h 70"/>
                <a:gd name="T6" fmla="*/ 58 w 76"/>
                <a:gd name="T7" fmla="*/ 69 h 70"/>
                <a:gd name="T8" fmla="*/ 47 w 76"/>
                <a:gd name="T9" fmla="*/ 69 h 70"/>
                <a:gd name="T10" fmla="*/ 38 w 76"/>
                <a:gd name="T11" fmla="*/ 66 h 70"/>
                <a:gd name="T12" fmla="*/ 27 w 76"/>
                <a:gd name="T13" fmla="*/ 60 h 70"/>
                <a:gd name="T14" fmla="*/ 19 w 76"/>
                <a:gd name="T15" fmla="*/ 55 h 70"/>
                <a:gd name="T16" fmla="*/ 12 w 76"/>
                <a:gd name="T17" fmla="*/ 49 h 70"/>
                <a:gd name="T18" fmla="*/ 6 w 76"/>
                <a:gd name="T19" fmla="*/ 43 h 70"/>
                <a:gd name="T20" fmla="*/ 0 w 76"/>
                <a:gd name="T21" fmla="*/ 34 h 70"/>
                <a:gd name="T22" fmla="*/ 2 w 76"/>
                <a:gd name="T23" fmla="*/ 27 h 70"/>
                <a:gd name="T24" fmla="*/ 3 w 76"/>
                <a:gd name="T25" fmla="*/ 20 h 70"/>
                <a:gd name="T26" fmla="*/ 3 w 76"/>
                <a:gd name="T27" fmla="*/ 13 h 70"/>
                <a:gd name="T28" fmla="*/ 2 w 76"/>
                <a:gd name="T29" fmla="*/ 0 h 70"/>
                <a:gd name="T30" fmla="*/ 75 w 76"/>
                <a:gd name="T31" fmla="*/ 49 h 7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76"/>
                <a:gd name="T49" fmla="*/ 0 h 70"/>
                <a:gd name="T50" fmla="*/ 76 w 76"/>
                <a:gd name="T51" fmla="*/ 70 h 70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76" h="70">
                  <a:moveTo>
                    <a:pt x="75" y="49"/>
                  </a:moveTo>
                  <a:lnTo>
                    <a:pt x="71" y="61"/>
                  </a:lnTo>
                  <a:lnTo>
                    <a:pt x="65" y="66"/>
                  </a:lnTo>
                  <a:lnTo>
                    <a:pt x="58" y="69"/>
                  </a:lnTo>
                  <a:lnTo>
                    <a:pt x="47" y="69"/>
                  </a:lnTo>
                  <a:lnTo>
                    <a:pt x="38" y="66"/>
                  </a:lnTo>
                  <a:lnTo>
                    <a:pt x="27" y="60"/>
                  </a:lnTo>
                  <a:lnTo>
                    <a:pt x="19" y="55"/>
                  </a:lnTo>
                  <a:lnTo>
                    <a:pt x="12" y="49"/>
                  </a:lnTo>
                  <a:lnTo>
                    <a:pt x="6" y="43"/>
                  </a:lnTo>
                  <a:lnTo>
                    <a:pt x="0" y="34"/>
                  </a:lnTo>
                  <a:lnTo>
                    <a:pt x="2" y="27"/>
                  </a:lnTo>
                  <a:lnTo>
                    <a:pt x="3" y="20"/>
                  </a:lnTo>
                  <a:lnTo>
                    <a:pt x="3" y="13"/>
                  </a:lnTo>
                  <a:lnTo>
                    <a:pt x="2" y="0"/>
                  </a:lnTo>
                  <a:lnTo>
                    <a:pt x="75" y="49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12700" cap="rnd">
              <a:solidFill>
                <a:srgbClr val="402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7" name="Group 42"/>
            <p:cNvGrpSpPr>
              <a:grpSpLocks/>
            </p:cNvGrpSpPr>
            <p:nvPr/>
          </p:nvGrpSpPr>
          <p:grpSpPr bwMode="auto">
            <a:xfrm>
              <a:off x="2928" y="1392"/>
              <a:ext cx="138" cy="194"/>
              <a:chOff x="2928" y="1392"/>
              <a:chExt cx="138" cy="194"/>
            </a:xfrm>
          </p:grpSpPr>
          <p:sp>
            <p:nvSpPr>
              <p:cNvPr id="107581" name="Freeform 43"/>
              <p:cNvSpPr>
                <a:spLocks/>
              </p:cNvSpPr>
              <p:nvPr/>
            </p:nvSpPr>
            <p:spPr bwMode="auto">
              <a:xfrm>
                <a:off x="2928" y="1392"/>
                <a:ext cx="138" cy="131"/>
              </a:xfrm>
              <a:custGeom>
                <a:avLst/>
                <a:gdLst>
                  <a:gd name="T0" fmla="*/ 91 w 138"/>
                  <a:gd name="T1" fmla="*/ 0 h 131"/>
                  <a:gd name="T2" fmla="*/ 108 w 138"/>
                  <a:gd name="T3" fmla="*/ 12 h 131"/>
                  <a:gd name="T4" fmla="*/ 116 w 138"/>
                  <a:gd name="T5" fmla="*/ 25 h 131"/>
                  <a:gd name="T6" fmla="*/ 130 w 138"/>
                  <a:gd name="T7" fmla="*/ 32 h 131"/>
                  <a:gd name="T8" fmla="*/ 135 w 138"/>
                  <a:gd name="T9" fmla="*/ 42 h 131"/>
                  <a:gd name="T10" fmla="*/ 137 w 138"/>
                  <a:gd name="T11" fmla="*/ 61 h 131"/>
                  <a:gd name="T12" fmla="*/ 137 w 138"/>
                  <a:gd name="T13" fmla="*/ 75 h 131"/>
                  <a:gd name="T14" fmla="*/ 135 w 138"/>
                  <a:gd name="T15" fmla="*/ 88 h 131"/>
                  <a:gd name="T16" fmla="*/ 126 w 138"/>
                  <a:gd name="T17" fmla="*/ 95 h 131"/>
                  <a:gd name="T18" fmla="*/ 13 w 138"/>
                  <a:gd name="T19" fmla="*/ 130 h 131"/>
                  <a:gd name="T20" fmla="*/ 11 w 138"/>
                  <a:gd name="T21" fmla="*/ 110 h 131"/>
                  <a:gd name="T22" fmla="*/ 6 w 138"/>
                  <a:gd name="T23" fmla="*/ 96 h 131"/>
                  <a:gd name="T24" fmla="*/ 0 w 138"/>
                  <a:gd name="T25" fmla="*/ 82 h 131"/>
                  <a:gd name="T26" fmla="*/ 0 w 138"/>
                  <a:gd name="T27" fmla="*/ 64 h 131"/>
                  <a:gd name="T28" fmla="*/ 3 w 138"/>
                  <a:gd name="T29" fmla="*/ 47 h 131"/>
                  <a:gd name="T30" fmla="*/ 9 w 138"/>
                  <a:gd name="T31" fmla="*/ 32 h 131"/>
                  <a:gd name="T32" fmla="*/ 16 w 138"/>
                  <a:gd name="T33" fmla="*/ 20 h 131"/>
                  <a:gd name="T34" fmla="*/ 28 w 138"/>
                  <a:gd name="T35" fmla="*/ 11 h 131"/>
                  <a:gd name="T36" fmla="*/ 42 w 138"/>
                  <a:gd name="T37" fmla="*/ 2 h 131"/>
                  <a:gd name="T38" fmla="*/ 70 w 138"/>
                  <a:gd name="T39" fmla="*/ 0 h 131"/>
                  <a:gd name="T40" fmla="*/ 91 w 138"/>
                  <a:gd name="T41" fmla="*/ 0 h 131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138"/>
                  <a:gd name="T64" fmla="*/ 0 h 131"/>
                  <a:gd name="T65" fmla="*/ 138 w 138"/>
                  <a:gd name="T66" fmla="*/ 131 h 131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138" h="131">
                    <a:moveTo>
                      <a:pt x="91" y="0"/>
                    </a:moveTo>
                    <a:lnTo>
                      <a:pt x="108" y="12"/>
                    </a:lnTo>
                    <a:lnTo>
                      <a:pt x="116" y="25"/>
                    </a:lnTo>
                    <a:lnTo>
                      <a:pt x="130" y="32"/>
                    </a:lnTo>
                    <a:lnTo>
                      <a:pt x="135" y="42"/>
                    </a:lnTo>
                    <a:lnTo>
                      <a:pt x="137" y="61"/>
                    </a:lnTo>
                    <a:lnTo>
                      <a:pt x="137" y="75"/>
                    </a:lnTo>
                    <a:lnTo>
                      <a:pt x="135" y="88"/>
                    </a:lnTo>
                    <a:lnTo>
                      <a:pt x="126" y="95"/>
                    </a:lnTo>
                    <a:lnTo>
                      <a:pt x="13" y="130"/>
                    </a:lnTo>
                    <a:lnTo>
                      <a:pt x="11" y="110"/>
                    </a:lnTo>
                    <a:lnTo>
                      <a:pt x="6" y="96"/>
                    </a:lnTo>
                    <a:lnTo>
                      <a:pt x="0" y="82"/>
                    </a:lnTo>
                    <a:lnTo>
                      <a:pt x="0" y="64"/>
                    </a:lnTo>
                    <a:lnTo>
                      <a:pt x="3" y="47"/>
                    </a:lnTo>
                    <a:lnTo>
                      <a:pt x="9" y="32"/>
                    </a:lnTo>
                    <a:lnTo>
                      <a:pt x="16" y="20"/>
                    </a:lnTo>
                    <a:lnTo>
                      <a:pt x="28" y="11"/>
                    </a:lnTo>
                    <a:lnTo>
                      <a:pt x="42" y="2"/>
                    </a:lnTo>
                    <a:lnTo>
                      <a:pt x="70" y="0"/>
                    </a:lnTo>
                    <a:lnTo>
                      <a:pt x="91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12700" cap="rnd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 44"/>
              <p:cNvGrpSpPr>
                <a:grpSpLocks/>
              </p:cNvGrpSpPr>
              <p:nvPr/>
            </p:nvGrpSpPr>
            <p:grpSpPr bwMode="auto">
              <a:xfrm>
                <a:off x="2938" y="1445"/>
                <a:ext cx="119" cy="141"/>
                <a:chOff x="2938" y="1445"/>
                <a:chExt cx="119" cy="141"/>
              </a:xfrm>
            </p:grpSpPr>
            <p:sp>
              <p:nvSpPr>
                <p:cNvPr id="107585" name="Freeform 45"/>
                <p:cNvSpPr>
                  <a:spLocks/>
                </p:cNvSpPr>
                <p:nvPr/>
              </p:nvSpPr>
              <p:spPr bwMode="auto">
                <a:xfrm>
                  <a:off x="2938" y="1445"/>
                  <a:ext cx="119" cy="141"/>
                </a:xfrm>
                <a:custGeom>
                  <a:avLst/>
                  <a:gdLst>
                    <a:gd name="T0" fmla="*/ 118 w 119"/>
                    <a:gd name="T1" fmla="*/ 42 h 141"/>
                    <a:gd name="T2" fmla="*/ 114 w 119"/>
                    <a:gd name="T3" fmla="*/ 48 h 141"/>
                    <a:gd name="T4" fmla="*/ 114 w 119"/>
                    <a:gd name="T5" fmla="*/ 56 h 141"/>
                    <a:gd name="T6" fmla="*/ 113 w 119"/>
                    <a:gd name="T7" fmla="*/ 65 h 141"/>
                    <a:gd name="T8" fmla="*/ 110 w 119"/>
                    <a:gd name="T9" fmla="*/ 77 h 141"/>
                    <a:gd name="T10" fmla="*/ 106 w 119"/>
                    <a:gd name="T11" fmla="*/ 90 h 141"/>
                    <a:gd name="T12" fmla="*/ 102 w 119"/>
                    <a:gd name="T13" fmla="*/ 103 h 141"/>
                    <a:gd name="T14" fmla="*/ 97 w 119"/>
                    <a:gd name="T15" fmla="*/ 118 h 141"/>
                    <a:gd name="T16" fmla="*/ 94 w 119"/>
                    <a:gd name="T17" fmla="*/ 126 h 141"/>
                    <a:gd name="T18" fmla="*/ 88 w 119"/>
                    <a:gd name="T19" fmla="*/ 132 h 141"/>
                    <a:gd name="T20" fmla="*/ 82 w 119"/>
                    <a:gd name="T21" fmla="*/ 138 h 141"/>
                    <a:gd name="T22" fmla="*/ 75 w 119"/>
                    <a:gd name="T23" fmla="*/ 140 h 141"/>
                    <a:gd name="T24" fmla="*/ 65 w 119"/>
                    <a:gd name="T25" fmla="*/ 137 h 141"/>
                    <a:gd name="T26" fmla="*/ 55 w 119"/>
                    <a:gd name="T27" fmla="*/ 134 h 141"/>
                    <a:gd name="T28" fmla="*/ 47 w 119"/>
                    <a:gd name="T29" fmla="*/ 130 h 141"/>
                    <a:gd name="T30" fmla="*/ 38 w 119"/>
                    <a:gd name="T31" fmla="*/ 126 h 141"/>
                    <a:gd name="T32" fmla="*/ 32 w 119"/>
                    <a:gd name="T33" fmla="*/ 121 h 141"/>
                    <a:gd name="T34" fmla="*/ 27 w 119"/>
                    <a:gd name="T35" fmla="*/ 115 h 141"/>
                    <a:gd name="T36" fmla="*/ 20 w 119"/>
                    <a:gd name="T37" fmla="*/ 108 h 141"/>
                    <a:gd name="T38" fmla="*/ 14 w 119"/>
                    <a:gd name="T39" fmla="*/ 99 h 141"/>
                    <a:gd name="T40" fmla="*/ 9 w 119"/>
                    <a:gd name="T41" fmla="*/ 89 h 141"/>
                    <a:gd name="T42" fmla="*/ 7 w 119"/>
                    <a:gd name="T43" fmla="*/ 73 h 141"/>
                    <a:gd name="T44" fmla="*/ 7 w 119"/>
                    <a:gd name="T45" fmla="*/ 64 h 141"/>
                    <a:gd name="T46" fmla="*/ 4 w 119"/>
                    <a:gd name="T47" fmla="*/ 58 h 141"/>
                    <a:gd name="T48" fmla="*/ 1 w 119"/>
                    <a:gd name="T49" fmla="*/ 51 h 141"/>
                    <a:gd name="T50" fmla="*/ 0 w 119"/>
                    <a:gd name="T51" fmla="*/ 42 h 141"/>
                    <a:gd name="T52" fmla="*/ 1 w 119"/>
                    <a:gd name="T53" fmla="*/ 32 h 141"/>
                    <a:gd name="T54" fmla="*/ 6 w 119"/>
                    <a:gd name="T55" fmla="*/ 25 h 141"/>
                    <a:gd name="T56" fmla="*/ 12 w 119"/>
                    <a:gd name="T57" fmla="*/ 24 h 141"/>
                    <a:gd name="T58" fmla="*/ 16 w 119"/>
                    <a:gd name="T59" fmla="*/ 30 h 141"/>
                    <a:gd name="T60" fmla="*/ 19 w 119"/>
                    <a:gd name="T61" fmla="*/ 38 h 141"/>
                    <a:gd name="T62" fmla="*/ 23 w 119"/>
                    <a:gd name="T63" fmla="*/ 24 h 141"/>
                    <a:gd name="T64" fmla="*/ 29 w 119"/>
                    <a:gd name="T65" fmla="*/ 23 h 141"/>
                    <a:gd name="T66" fmla="*/ 35 w 119"/>
                    <a:gd name="T67" fmla="*/ 21 h 141"/>
                    <a:gd name="T68" fmla="*/ 55 w 119"/>
                    <a:gd name="T69" fmla="*/ 16 h 141"/>
                    <a:gd name="T70" fmla="*/ 73 w 119"/>
                    <a:gd name="T71" fmla="*/ 6 h 141"/>
                    <a:gd name="T72" fmla="*/ 89 w 119"/>
                    <a:gd name="T73" fmla="*/ 0 h 141"/>
                    <a:gd name="T74" fmla="*/ 104 w 119"/>
                    <a:gd name="T75" fmla="*/ 1 h 141"/>
                    <a:gd name="T76" fmla="*/ 114 w 119"/>
                    <a:gd name="T77" fmla="*/ 5 h 141"/>
                    <a:gd name="T78" fmla="*/ 116 w 119"/>
                    <a:gd name="T79" fmla="*/ 24 h 141"/>
                    <a:gd name="T80" fmla="*/ 118 w 119"/>
                    <a:gd name="T81" fmla="*/ 35 h 141"/>
                    <a:gd name="T82" fmla="*/ 118 w 119"/>
                    <a:gd name="T83" fmla="*/ 42 h 141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w 119"/>
                    <a:gd name="T127" fmla="*/ 0 h 141"/>
                    <a:gd name="T128" fmla="*/ 119 w 119"/>
                    <a:gd name="T129" fmla="*/ 141 h 141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T126" t="T127" r="T128" b="T129"/>
                  <a:pathLst>
                    <a:path w="119" h="141">
                      <a:moveTo>
                        <a:pt x="118" y="42"/>
                      </a:moveTo>
                      <a:lnTo>
                        <a:pt x="114" y="48"/>
                      </a:lnTo>
                      <a:lnTo>
                        <a:pt x="114" y="56"/>
                      </a:lnTo>
                      <a:lnTo>
                        <a:pt x="113" y="65"/>
                      </a:lnTo>
                      <a:lnTo>
                        <a:pt x="110" y="77"/>
                      </a:lnTo>
                      <a:lnTo>
                        <a:pt x="106" y="90"/>
                      </a:lnTo>
                      <a:lnTo>
                        <a:pt x="102" y="103"/>
                      </a:lnTo>
                      <a:lnTo>
                        <a:pt x="97" y="118"/>
                      </a:lnTo>
                      <a:lnTo>
                        <a:pt x="94" y="126"/>
                      </a:lnTo>
                      <a:lnTo>
                        <a:pt x="88" y="132"/>
                      </a:lnTo>
                      <a:lnTo>
                        <a:pt x="82" y="138"/>
                      </a:lnTo>
                      <a:lnTo>
                        <a:pt x="75" y="140"/>
                      </a:lnTo>
                      <a:lnTo>
                        <a:pt x="65" y="137"/>
                      </a:lnTo>
                      <a:lnTo>
                        <a:pt x="55" y="134"/>
                      </a:lnTo>
                      <a:lnTo>
                        <a:pt x="47" y="130"/>
                      </a:lnTo>
                      <a:lnTo>
                        <a:pt x="38" y="126"/>
                      </a:lnTo>
                      <a:lnTo>
                        <a:pt x="32" y="121"/>
                      </a:lnTo>
                      <a:lnTo>
                        <a:pt x="27" y="115"/>
                      </a:lnTo>
                      <a:lnTo>
                        <a:pt x="20" y="108"/>
                      </a:lnTo>
                      <a:lnTo>
                        <a:pt x="14" y="99"/>
                      </a:lnTo>
                      <a:lnTo>
                        <a:pt x="9" y="89"/>
                      </a:lnTo>
                      <a:lnTo>
                        <a:pt x="7" y="73"/>
                      </a:lnTo>
                      <a:lnTo>
                        <a:pt x="7" y="64"/>
                      </a:lnTo>
                      <a:lnTo>
                        <a:pt x="4" y="58"/>
                      </a:lnTo>
                      <a:lnTo>
                        <a:pt x="1" y="51"/>
                      </a:lnTo>
                      <a:lnTo>
                        <a:pt x="0" y="42"/>
                      </a:lnTo>
                      <a:lnTo>
                        <a:pt x="1" y="32"/>
                      </a:lnTo>
                      <a:lnTo>
                        <a:pt x="6" y="25"/>
                      </a:lnTo>
                      <a:lnTo>
                        <a:pt x="12" y="24"/>
                      </a:lnTo>
                      <a:lnTo>
                        <a:pt x="16" y="30"/>
                      </a:lnTo>
                      <a:lnTo>
                        <a:pt x="19" y="38"/>
                      </a:lnTo>
                      <a:lnTo>
                        <a:pt x="23" y="24"/>
                      </a:lnTo>
                      <a:lnTo>
                        <a:pt x="29" y="23"/>
                      </a:lnTo>
                      <a:lnTo>
                        <a:pt x="35" y="21"/>
                      </a:lnTo>
                      <a:lnTo>
                        <a:pt x="55" y="16"/>
                      </a:lnTo>
                      <a:lnTo>
                        <a:pt x="73" y="6"/>
                      </a:lnTo>
                      <a:lnTo>
                        <a:pt x="89" y="0"/>
                      </a:lnTo>
                      <a:lnTo>
                        <a:pt x="104" y="1"/>
                      </a:lnTo>
                      <a:lnTo>
                        <a:pt x="114" y="5"/>
                      </a:lnTo>
                      <a:lnTo>
                        <a:pt x="116" y="24"/>
                      </a:lnTo>
                      <a:lnTo>
                        <a:pt x="118" y="35"/>
                      </a:lnTo>
                      <a:lnTo>
                        <a:pt x="118" y="42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12700" cap="rnd">
                  <a:solidFill>
                    <a:srgbClr val="402000"/>
                  </a:solidFill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86" name="Freeform 46"/>
                <p:cNvSpPr>
                  <a:spLocks/>
                </p:cNvSpPr>
                <p:nvPr/>
              </p:nvSpPr>
              <p:spPr bwMode="auto">
                <a:xfrm>
                  <a:off x="2998" y="1551"/>
                  <a:ext cx="39" cy="9"/>
                </a:xfrm>
                <a:custGeom>
                  <a:avLst/>
                  <a:gdLst>
                    <a:gd name="T0" fmla="*/ 37 w 39"/>
                    <a:gd name="T1" fmla="*/ 7 h 9"/>
                    <a:gd name="T2" fmla="*/ 37 w 39"/>
                    <a:gd name="T3" fmla="*/ 5 h 9"/>
                    <a:gd name="T4" fmla="*/ 38 w 39"/>
                    <a:gd name="T5" fmla="*/ 1 h 9"/>
                    <a:gd name="T6" fmla="*/ 36 w 39"/>
                    <a:gd name="T7" fmla="*/ 3 h 9"/>
                    <a:gd name="T8" fmla="*/ 30 w 39"/>
                    <a:gd name="T9" fmla="*/ 1 h 9"/>
                    <a:gd name="T10" fmla="*/ 26 w 39"/>
                    <a:gd name="T11" fmla="*/ 1 h 9"/>
                    <a:gd name="T12" fmla="*/ 22 w 39"/>
                    <a:gd name="T13" fmla="*/ 0 h 9"/>
                    <a:gd name="T14" fmla="*/ 11 w 39"/>
                    <a:gd name="T15" fmla="*/ 2 h 9"/>
                    <a:gd name="T16" fmla="*/ 6 w 39"/>
                    <a:gd name="T17" fmla="*/ 2 h 9"/>
                    <a:gd name="T18" fmla="*/ 4 w 39"/>
                    <a:gd name="T19" fmla="*/ 2 h 9"/>
                    <a:gd name="T20" fmla="*/ 2 w 39"/>
                    <a:gd name="T21" fmla="*/ 1 h 9"/>
                    <a:gd name="T22" fmla="*/ 2 w 39"/>
                    <a:gd name="T23" fmla="*/ 4 h 9"/>
                    <a:gd name="T24" fmla="*/ 0 w 39"/>
                    <a:gd name="T25" fmla="*/ 8 h 9"/>
                    <a:gd name="T26" fmla="*/ 5 w 39"/>
                    <a:gd name="T27" fmla="*/ 3 h 9"/>
                    <a:gd name="T28" fmla="*/ 12 w 39"/>
                    <a:gd name="T29" fmla="*/ 3 h 9"/>
                    <a:gd name="T30" fmla="*/ 21 w 39"/>
                    <a:gd name="T31" fmla="*/ 3 h 9"/>
                    <a:gd name="T32" fmla="*/ 26 w 39"/>
                    <a:gd name="T33" fmla="*/ 4 h 9"/>
                    <a:gd name="T34" fmla="*/ 30 w 39"/>
                    <a:gd name="T35" fmla="*/ 3 h 9"/>
                    <a:gd name="T36" fmla="*/ 33 w 39"/>
                    <a:gd name="T37" fmla="*/ 3 h 9"/>
                    <a:gd name="T38" fmla="*/ 36 w 39"/>
                    <a:gd name="T39" fmla="*/ 4 h 9"/>
                    <a:gd name="T40" fmla="*/ 37 w 39"/>
                    <a:gd name="T41" fmla="*/ 7 h 9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w 39"/>
                    <a:gd name="T64" fmla="*/ 0 h 9"/>
                    <a:gd name="T65" fmla="*/ 39 w 39"/>
                    <a:gd name="T66" fmla="*/ 9 h 9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T63" t="T64" r="T65" b="T66"/>
                  <a:pathLst>
                    <a:path w="39" h="9">
                      <a:moveTo>
                        <a:pt x="37" y="7"/>
                      </a:moveTo>
                      <a:lnTo>
                        <a:pt x="37" y="5"/>
                      </a:lnTo>
                      <a:lnTo>
                        <a:pt x="38" y="1"/>
                      </a:lnTo>
                      <a:lnTo>
                        <a:pt x="36" y="3"/>
                      </a:lnTo>
                      <a:lnTo>
                        <a:pt x="30" y="1"/>
                      </a:lnTo>
                      <a:lnTo>
                        <a:pt x="26" y="1"/>
                      </a:lnTo>
                      <a:lnTo>
                        <a:pt x="22" y="0"/>
                      </a:lnTo>
                      <a:lnTo>
                        <a:pt x="11" y="2"/>
                      </a:lnTo>
                      <a:lnTo>
                        <a:pt x="6" y="2"/>
                      </a:lnTo>
                      <a:lnTo>
                        <a:pt x="4" y="2"/>
                      </a:lnTo>
                      <a:lnTo>
                        <a:pt x="2" y="1"/>
                      </a:lnTo>
                      <a:lnTo>
                        <a:pt x="2" y="4"/>
                      </a:lnTo>
                      <a:lnTo>
                        <a:pt x="0" y="8"/>
                      </a:lnTo>
                      <a:lnTo>
                        <a:pt x="5" y="3"/>
                      </a:lnTo>
                      <a:lnTo>
                        <a:pt x="12" y="3"/>
                      </a:lnTo>
                      <a:lnTo>
                        <a:pt x="21" y="3"/>
                      </a:lnTo>
                      <a:lnTo>
                        <a:pt x="26" y="4"/>
                      </a:lnTo>
                      <a:lnTo>
                        <a:pt x="30" y="3"/>
                      </a:lnTo>
                      <a:lnTo>
                        <a:pt x="33" y="3"/>
                      </a:lnTo>
                      <a:lnTo>
                        <a:pt x="36" y="4"/>
                      </a:lnTo>
                      <a:lnTo>
                        <a:pt x="37" y="7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87" name="Freeform 47"/>
                <p:cNvSpPr>
                  <a:spLocks/>
                </p:cNvSpPr>
                <p:nvPr/>
              </p:nvSpPr>
              <p:spPr bwMode="auto">
                <a:xfrm>
                  <a:off x="3010" y="1562"/>
                  <a:ext cx="19" cy="4"/>
                </a:xfrm>
                <a:custGeom>
                  <a:avLst/>
                  <a:gdLst>
                    <a:gd name="T0" fmla="*/ 18 w 19"/>
                    <a:gd name="T1" fmla="*/ 0 h 4"/>
                    <a:gd name="T2" fmla="*/ 13 w 19"/>
                    <a:gd name="T3" fmla="*/ 1 h 4"/>
                    <a:gd name="T4" fmla="*/ 9 w 19"/>
                    <a:gd name="T5" fmla="*/ 1 h 4"/>
                    <a:gd name="T6" fmla="*/ 0 w 19"/>
                    <a:gd name="T7" fmla="*/ 0 h 4"/>
                    <a:gd name="T8" fmla="*/ 8 w 19"/>
                    <a:gd name="T9" fmla="*/ 3 h 4"/>
                    <a:gd name="T10" fmla="*/ 14 w 19"/>
                    <a:gd name="T11" fmla="*/ 2 h 4"/>
                    <a:gd name="T12" fmla="*/ 18 w 19"/>
                    <a:gd name="T13" fmla="*/ 0 h 4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9"/>
                    <a:gd name="T22" fmla="*/ 0 h 4"/>
                    <a:gd name="T23" fmla="*/ 19 w 19"/>
                    <a:gd name="T24" fmla="*/ 4 h 4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9" h="4">
                      <a:moveTo>
                        <a:pt x="18" y="0"/>
                      </a:move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0" y="0"/>
                      </a:lnTo>
                      <a:lnTo>
                        <a:pt x="8" y="3"/>
                      </a:lnTo>
                      <a:lnTo>
                        <a:pt x="14" y="2"/>
                      </a:lnTo>
                      <a:lnTo>
                        <a:pt x="18" y="0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88" name="Freeform 48"/>
                <p:cNvSpPr>
                  <a:spLocks/>
                </p:cNvSpPr>
                <p:nvPr/>
              </p:nvSpPr>
              <p:spPr bwMode="auto">
                <a:xfrm>
                  <a:off x="3011" y="1576"/>
                  <a:ext cx="12" cy="7"/>
                </a:xfrm>
                <a:custGeom>
                  <a:avLst/>
                  <a:gdLst>
                    <a:gd name="T0" fmla="*/ 11 w 12"/>
                    <a:gd name="T1" fmla="*/ 0 h 7"/>
                    <a:gd name="T2" fmla="*/ 7 w 12"/>
                    <a:gd name="T3" fmla="*/ 1 h 7"/>
                    <a:gd name="T4" fmla="*/ 5 w 12"/>
                    <a:gd name="T5" fmla="*/ 6 h 7"/>
                    <a:gd name="T6" fmla="*/ 5 w 12"/>
                    <a:gd name="T7" fmla="*/ 2 h 7"/>
                    <a:gd name="T8" fmla="*/ 0 w 12"/>
                    <a:gd name="T9" fmla="*/ 0 h 7"/>
                    <a:gd name="T10" fmla="*/ 6 w 12"/>
                    <a:gd name="T11" fmla="*/ 1 h 7"/>
                    <a:gd name="T12" fmla="*/ 11 w 12"/>
                    <a:gd name="T13" fmla="*/ 0 h 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12"/>
                    <a:gd name="T22" fmla="*/ 0 h 7"/>
                    <a:gd name="T23" fmla="*/ 12 w 12"/>
                    <a:gd name="T24" fmla="*/ 7 h 7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12" h="7">
                      <a:moveTo>
                        <a:pt x="11" y="0"/>
                      </a:moveTo>
                      <a:lnTo>
                        <a:pt x="7" y="1"/>
                      </a:lnTo>
                      <a:lnTo>
                        <a:pt x="5" y="6"/>
                      </a:lnTo>
                      <a:lnTo>
                        <a:pt x="5" y="2"/>
                      </a:lnTo>
                      <a:lnTo>
                        <a:pt x="0" y="0"/>
                      </a:lnTo>
                      <a:lnTo>
                        <a:pt x="6" y="1"/>
                      </a:lnTo>
                      <a:lnTo>
                        <a:pt x="11" y="0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89" name="Freeform 49"/>
                <p:cNvSpPr>
                  <a:spLocks/>
                </p:cNvSpPr>
                <p:nvPr/>
              </p:nvSpPr>
              <p:spPr bwMode="auto">
                <a:xfrm>
                  <a:off x="2947" y="1484"/>
                  <a:ext cx="6" cy="16"/>
                </a:xfrm>
                <a:custGeom>
                  <a:avLst/>
                  <a:gdLst>
                    <a:gd name="T0" fmla="*/ 3 w 6"/>
                    <a:gd name="T1" fmla="*/ 0 h 16"/>
                    <a:gd name="T2" fmla="*/ 5 w 6"/>
                    <a:gd name="T3" fmla="*/ 3 h 16"/>
                    <a:gd name="T4" fmla="*/ 3 w 6"/>
                    <a:gd name="T5" fmla="*/ 5 h 16"/>
                    <a:gd name="T6" fmla="*/ 2 w 6"/>
                    <a:gd name="T7" fmla="*/ 9 h 16"/>
                    <a:gd name="T8" fmla="*/ 3 w 6"/>
                    <a:gd name="T9" fmla="*/ 15 h 16"/>
                    <a:gd name="T10" fmla="*/ 0 w 6"/>
                    <a:gd name="T11" fmla="*/ 7 h 16"/>
                    <a:gd name="T12" fmla="*/ 3 w 6"/>
                    <a:gd name="T13" fmla="*/ 0 h 1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6"/>
                    <a:gd name="T22" fmla="*/ 0 h 16"/>
                    <a:gd name="T23" fmla="*/ 6 w 6"/>
                    <a:gd name="T24" fmla="*/ 16 h 1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6" h="16">
                      <a:moveTo>
                        <a:pt x="3" y="0"/>
                      </a:moveTo>
                      <a:lnTo>
                        <a:pt x="5" y="3"/>
                      </a:lnTo>
                      <a:lnTo>
                        <a:pt x="3" y="5"/>
                      </a:lnTo>
                      <a:lnTo>
                        <a:pt x="2" y="9"/>
                      </a:lnTo>
                      <a:lnTo>
                        <a:pt x="3" y="15"/>
                      </a:lnTo>
                      <a:lnTo>
                        <a:pt x="0" y="7"/>
                      </a:lnTo>
                      <a:lnTo>
                        <a:pt x="3" y="0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90" name="Freeform 50"/>
                <p:cNvSpPr>
                  <a:spLocks/>
                </p:cNvSpPr>
                <p:nvPr/>
              </p:nvSpPr>
              <p:spPr bwMode="auto">
                <a:xfrm>
                  <a:off x="2944" y="1476"/>
                  <a:ext cx="9" cy="25"/>
                </a:xfrm>
                <a:custGeom>
                  <a:avLst/>
                  <a:gdLst>
                    <a:gd name="T0" fmla="*/ 8 w 9"/>
                    <a:gd name="T1" fmla="*/ 8 h 25"/>
                    <a:gd name="T2" fmla="*/ 8 w 9"/>
                    <a:gd name="T3" fmla="*/ 5 h 25"/>
                    <a:gd name="T4" fmla="*/ 7 w 9"/>
                    <a:gd name="T5" fmla="*/ 1 h 25"/>
                    <a:gd name="T6" fmla="*/ 4 w 9"/>
                    <a:gd name="T7" fmla="*/ 0 h 25"/>
                    <a:gd name="T8" fmla="*/ 1 w 9"/>
                    <a:gd name="T9" fmla="*/ 3 h 25"/>
                    <a:gd name="T10" fmla="*/ 0 w 9"/>
                    <a:gd name="T11" fmla="*/ 10 h 25"/>
                    <a:gd name="T12" fmla="*/ 0 w 9"/>
                    <a:gd name="T13" fmla="*/ 20 h 25"/>
                    <a:gd name="T14" fmla="*/ 4 w 9"/>
                    <a:gd name="T15" fmla="*/ 24 h 25"/>
                    <a:gd name="T16" fmla="*/ 1 w 9"/>
                    <a:gd name="T17" fmla="*/ 18 h 25"/>
                    <a:gd name="T18" fmla="*/ 1 w 9"/>
                    <a:gd name="T19" fmla="*/ 8 h 25"/>
                    <a:gd name="T20" fmla="*/ 2 w 9"/>
                    <a:gd name="T21" fmla="*/ 2 h 25"/>
                    <a:gd name="T22" fmla="*/ 5 w 9"/>
                    <a:gd name="T23" fmla="*/ 3 h 25"/>
                    <a:gd name="T24" fmla="*/ 8 w 9"/>
                    <a:gd name="T25" fmla="*/ 8 h 2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9"/>
                    <a:gd name="T40" fmla="*/ 0 h 25"/>
                    <a:gd name="T41" fmla="*/ 9 w 9"/>
                    <a:gd name="T42" fmla="*/ 25 h 25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9" h="25">
                      <a:moveTo>
                        <a:pt x="8" y="8"/>
                      </a:moveTo>
                      <a:lnTo>
                        <a:pt x="8" y="5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20"/>
                      </a:lnTo>
                      <a:lnTo>
                        <a:pt x="4" y="24"/>
                      </a:lnTo>
                      <a:lnTo>
                        <a:pt x="1" y="18"/>
                      </a:lnTo>
                      <a:lnTo>
                        <a:pt x="1" y="8"/>
                      </a:lnTo>
                      <a:lnTo>
                        <a:pt x="2" y="2"/>
                      </a:lnTo>
                      <a:lnTo>
                        <a:pt x="5" y="3"/>
                      </a:lnTo>
                      <a:lnTo>
                        <a:pt x="8" y="8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91" name="Freeform 51"/>
                <p:cNvSpPr>
                  <a:spLocks/>
                </p:cNvSpPr>
                <p:nvPr/>
              </p:nvSpPr>
              <p:spPr bwMode="auto">
                <a:xfrm>
                  <a:off x="2946" y="1509"/>
                  <a:ext cx="7" cy="8"/>
                </a:xfrm>
                <a:custGeom>
                  <a:avLst/>
                  <a:gdLst>
                    <a:gd name="T0" fmla="*/ 0 w 7"/>
                    <a:gd name="T1" fmla="*/ 3 h 8"/>
                    <a:gd name="T2" fmla="*/ 0 w 7"/>
                    <a:gd name="T3" fmla="*/ 0 h 8"/>
                    <a:gd name="T4" fmla="*/ 3 w 7"/>
                    <a:gd name="T5" fmla="*/ 3 h 8"/>
                    <a:gd name="T6" fmla="*/ 6 w 7"/>
                    <a:gd name="T7" fmla="*/ 2 h 8"/>
                    <a:gd name="T8" fmla="*/ 0 w 7"/>
                    <a:gd name="T9" fmla="*/ 7 h 8"/>
                    <a:gd name="T10" fmla="*/ 0 w 7"/>
                    <a:gd name="T11" fmla="*/ 3 h 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"/>
                    <a:gd name="T19" fmla="*/ 0 h 8"/>
                    <a:gd name="T20" fmla="*/ 7 w 7"/>
                    <a:gd name="T21" fmla="*/ 8 h 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" h="8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3" y="3"/>
                      </a:lnTo>
                      <a:lnTo>
                        <a:pt x="6" y="2"/>
                      </a:lnTo>
                      <a:lnTo>
                        <a:pt x="0" y="7"/>
                      </a:lnTo>
                      <a:lnTo>
                        <a:pt x="0" y="3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07592" name="Freeform 52"/>
                <p:cNvSpPr>
                  <a:spLocks/>
                </p:cNvSpPr>
                <p:nvPr/>
              </p:nvSpPr>
              <p:spPr bwMode="auto">
                <a:xfrm>
                  <a:off x="2966" y="1509"/>
                  <a:ext cx="8" cy="11"/>
                </a:xfrm>
                <a:custGeom>
                  <a:avLst/>
                  <a:gdLst>
                    <a:gd name="T0" fmla="*/ 0 w 8"/>
                    <a:gd name="T1" fmla="*/ 0 h 11"/>
                    <a:gd name="T2" fmla="*/ 6 w 8"/>
                    <a:gd name="T3" fmla="*/ 4 h 11"/>
                    <a:gd name="T4" fmla="*/ 7 w 8"/>
                    <a:gd name="T5" fmla="*/ 10 h 11"/>
                    <a:gd name="T6" fmla="*/ 0 w 8"/>
                    <a:gd name="T7" fmla="*/ 0 h 11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8"/>
                    <a:gd name="T13" fmla="*/ 0 h 11"/>
                    <a:gd name="T14" fmla="*/ 8 w 8"/>
                    <a:gd name="T15" fmla="*/ 11 h 11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8" h="11">
                      <a:moveTo>
                        <a:pt x="0" y="0"/>
                      </a:moveTo>
                      <a:lnTo>
                        <a:pt x="6" y="4"/>
                      </a:lnTo>
                      <a:lnTo>
                        <a:pt x="7" y="10"/>
                      </a:lnTo>
                      <a:lnTo>
                        <a:pt x="0" y="0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  <p:grpSp>
              <p:nvGrpSpPr>
                <p:cNvPr id="9" name="Group 53"/>
                <p:cNvGrpSpPr>
                  <a:grpSpLocks/>
                </p:cNvGrpSpPr>
                <p:nvPr/>
              </p:nvGrpSpPr>
              <p:grpSpPr bwMode="auto">
                <a:xfrm>
                  <a:off x="2984" y="1482"/>
                  <a:ext cx="38" cy="22"/>
                  <a:chOff x="2984" y="1482"/>
                  <a:chExt cx="38" cy="22"/>
                </a:xfrm>
              </p:grpSpPr>
              <p:sp>
                <p:nvSpPr>
                  <p:cNvPr id="107600" name="Freeform 54"/>
                  <p:cNvSpPr>
                    <a:spLocks/>
                  </p:cNvSpPr>
                  <p:nvPr/>
                </p:nvSpPr>
                <p:spPr bwMode="auto">
                  <a:xfrm>
                    <a:off x="2991" y="1491"/>
                    <a:ext cx="22" cy="13"/>
                  </a:xfrm>
                  <a:custGeom>
                    <a:avLst/>
                    <a:gdLst>
                      <a:gd name="T0" fmla="*/ 18 w 22"/>
                      <a:gd name="T1" fmla="*/ 2 h 13"/>
                      <a:gd name="T2" fmla="*/ 21 w 22"/>
                      <a:gd name="T3" fmla="*/ 5 h 13"/>
                      <a:gd name="T4" fmla="*/ 19 w 22"/>
                      <a:gd name="T5" fmla="*/ 5 h 13"/>
                      <a:gd name="T6" fmla="*/ 18 w 22"/>
                      <a:gd name="T7" fmla="*/ 7 h 13"/>
                      <a:gd name="T8" fmla="*/ 16 w 22"/>
                      <a:gd name="T9" fmla="*/ 10 h 13"/>
                      <a:gd name="T10" fmla="*/ 14 w 22"/>
                      <a:gd name="T11" fmla="*/ 12 h 13"/>
                      <a:gd name="T12" fmla="*/ 16 w 22"/>
                      <a:gd name="T13" fmla="*/ 9 h 13"/>
                      <a:gd name="T14" fmla="*/ 16 w 22"/>
                      <a:gd name="T15" fmla="*/ 7 h 13"/>
                      <a:gd name="T16" fmla="*/ 12 w 22"/>
                      <a:gd name="T17" fmla="*/ 9 h 13"/>
                      <a:gd name="T18" fmla="*/ 9 w 22"/>
                      <a:gd name="T19" fmla="*/ 8 h 13"/>
                      <a:gd name="T20" fmla="*/ 6 w 22"/>
                      <a:gd name="T21" fmla="*/ 7 h 13"/>
                      <a:gd name="T22" fmla="*/ 3 w 22"/>
                      <a:gd name="T23" fmla="*/ 4 h 13"/>
                      <a:gd name="T24" fmla="*/ 0 w 22"/>
                      <a:gd name="T25" fmla="*/ 3 h 13"/>
                      <a:gd name="T26" fmla="*/ 4 w 22"/>
                      <a:gd name="T27" fmla="*/ 1 h 13"/>
                      <a:gd name="T28" fmla="*/ 8 w 22"/>
                      <a:gd name="T29" fmla="*/ 0 h 13"/>
                      <a:gd name="T30" fmla="*/ 11 w 22"/>
                      <a:gd name="T31" fmla="*/ 0 h 13"/>
                      <a:gd name="T32" fmla="*/ 15 w 22"/>
                      <a:gd name="T33" fmla="*/ 1 h 13"/>
                      <a:gd name="T34" fmla="*/ 18 w 22"/>
                      <a:gd name="T35" fmla="*/ 2 h 13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w 22"/>
                      <a:gd name="T55" fmla="*/ 0 h 13"/>
                      <a:gd name="T56" fmla="*/ 22 w 22"/>
                      <a:gd name="T57" fmla="*/ 13 h 13"/>
                    </a:gdLst>
                    <a:ahLst/>
                    <a:cxnLst>
                      <a:cxn ang="T36">
                        <a:pos x="T0" y="T1"/>
                      </a:cxn>
                      <a:cxn ang="T37">
                        <a:pos x="T2" y="T3"/>
                      </a:cxn>
                      <a:cxn ang="T38">
                        <a:pos x="T4" y="T5"/>
                      </a:cxn>
                      <a:cxn ang="T39">
                        <a:pos x="T6" y="T7"/>
                      </a:cxn>
                      <a:cxn ang="T40">
                        <a:pos x="T8" y="T9"/>
                      </a:cxn>
                      <a:cxn ang="T41">
                        <a:pos x="T10" y="T11"/>
                      </a:cxn>
                      <a:cxn ang="T42">
                        <a:pos x="T12" y="T13"/>
                      </a:cxn>
                      <a:cxn ang="T43">
                        <a:pos x="T14" y="T15"/>
                      </a:cxn>
                      <a:cxn ang="T44">
                        <a:pos x="T16" y="T17"/>
                      </a:cxn>
                      <a:cxn ang="T45">
                        <a:pos x="T18" y="T19"/>
                      </a:cxn>
                      <a:cxn ang="T46">
                        <a:pos x="T20" y="T21"/>
                      </a:cxn>
                      <a:cxn ang="T47">
                        <a:pos x="T22" y="T23"/>
                      </a:cxn>
                      <a:cxn ang="T48">
                        <a:pos x="T24" y="T25"/>
                      </a:cxn>
                      <a:cxn ang="T49">
                        <a:pos x="T26" y="T27"/>
                      </a:cxn>
                      <a:cxn ang="T50">
                        <a:pos x="T28" y="T29"/>
                      </a:cxn>
                      <a:cxn ang="T51">
                        <a:pos x="T30" y="T31"/>
                      </a:cxn>
                      <a:cxn ang="T52">
                        <a:pos x="T32" y="T33"/>
                      </a:cxn>
                      <a:cxn ang="T53">
                        <a:pos x="T34" y="T35"/>
                      </a:cxn>
                    </a:cxnLst>
                    <a:rect l="T54" t="T55" r="T56" b="T57"/>
                    <a:pathLst>
                      <a:path w="22" h="13">
                        <a:moveTo>
                          <a:pt x="18" y="2"/>
                        </a:moveTo>
                        <a:lnTo>
                          <a:pt x="21" y="5"/>
                        </a:lnTo>
                        <a:lnTo>
                          <a:pt x="19" y="5"/>
                        </a:lnTo>
                        <a:lnTo>
                          <a:pt x="18" y="7"/>
                        </a:lnTo>
                        <a:lnTo>
                          <a:pt x="16" y="10"/>
                        </a:lnTo>
                        <a:lnTo>
                          <a:pt x="14" y="12"/>
                        </a:lnTo>
                        <a:lnTo>
                          <a:pt x="16" y="9"/>
                        </a:lnTo>
                        <a:lnTo>
                          <a:pt x="16" y="7"/>
                        </a:lnTo>
                        <a:lnTo>
                          <a:pt x="12" y="9"/>
                        </a:lnTo>
                        <a:lnTo>
                          <a:pt x="9" y="8"/>
                        </a:lnTo>
                        <a:lnTo>
                          <a:pt x="6" y="7"/>
                        </a:lnTo>
                        <a:lnTo>
                          <a:pt x="3" y="4"/>
                        </a:lnTo>
                        <a:lnTo>
                          <a:pt x="0" y="3"/>
                        </a:lnTo>
                        <a:lnTo>
                          <a:pt x="4" y="1"/>
                        </a:lnTo>
                        <a:lnTo>
                          <a:pt x="8" y="0"/>
                        </a:lnTo>
                        <a:lnTo>
                          <a:pt x="11" y="0"/>
                        </a:lnTo>
                        <a:lnTo>
                          <a:pt x="15" y="1"/>
                        </a:lnTo>
                        <a:lnTo>
                          <a:pt x="18" y="2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601" name="Freeform 55"/>
                  <p:cNvSpPr>
                    <a:spLocks/>
                  </p:cNvSpPr>
                  <p:nvPr/>
                </p:nvSpPr>
                <p:spPr bwMode="auto">
                  <a:xfrm>
                    <a:off x="2984" y="1482"/>
                    <a:ext cx="38" cy="11"/>
                  </a:xfrm>
                  <a:custGeom>
                    <a:avLst/>
                    <a:gdLst>
                      <a:gd name="T0" fmla="*/ 37 w 38"/>
                      <a:gd name="T1" fmla="*/ 6 h 11"/>
                      <a:gd name="T2" fmla="*/ 33 w 38"/>
                      <a:gd name="T3" fmla="*/ 10 h 11"/>
                      <a:gd name="T4" fmla="*/ 24 w 38"/>
                      <a:gd name="T5" fmla="*/ 5 h 11"/>
                      <a:gd name="T6" fmla="*/ 14 w 38"/>
                      <a:gd name="T7" fmla="*/ 3 h 11"/>
                      <a:gd name="T8" fmla="*/ 0 w 38"/>
                      <a:gd name="T9" fmla="*/ 4 h 11"/>
                      <a:gd name="T10" fmla="*/ 12 w 38"/>
                      <a:gd name="T11" fmla="*/ 1 h 11"/>
                      <a:gd name="T12" fmla="*/ 8 w 38"/>
                      <a:gd name="T13" fmla="*/ 0 h 11"/>
                      <a:gd name="T14" fmla="*/ 16 w 38"/>
                      <a:gd name="T15" fmla="*/ 0 h 11"/>
                      <a:gd name="T16" fmla="*/ 21 w 38"/>
                      <a:gd name="T17" fmla="*/ 2 h 11"/>
                      <a:gd name="T18" fmla="*/ 19 w 38"/>
                      <a:gd name="T19" fmla="*/ 0 h 11"/>
                      <a:gd name="T20" fmla="*/ 25 w 38"/>
                      <a:gd name="T21" fmla="*/ 2 h 11"/>
                      <a:gd name="T22" fmla="*/ 29 w 38"/>
                      <a:gd name="T23" fmla="*/ 4 h 11"/>
                      <a:gd name="T24" fmla="*/ 28 w 38"/>
                      <a:gd name="T25" fmla="*/ 2 h 11"/>
                      <a:gd name="T26" fmla="*/ 37 w 38"/>
                      <a:gd name="T27" fmla="*/ 6 h 11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w 38"/>
                      <a:gd name="T43" fmla="*/ 0 h 11"/>
                      <a:gd name="T44" fmla="*/ 38 w 38"/>
                      <a:gd name="T45" fmla="*/ 11 h 11"/>
                    </a:gdLst>
                    <a:ahLst/>
                    <a:cxnLst>
                      <a:cxn ang="T28">
                        <a:pos x="T0" y="T1"/>
                      </a:cxn>
                      <a:cxn ang="T29">
                        <a:pos x="T2" y="T3"/>
                      </a:cxn>
                      <a:cxn ang="T30">
                        <a:pos x="T4" y="T5"/>
                      </a:cxn>
                      <a:cxn ang="T31">
                        <a:pos x="T6" y="T7"/>
                      </a:cxn>
                      <a:cxn ang="T32">
                        <a:pos x="T8" y="T9"/>
                      </a:cxn>
                      <a:cxn ang="T33">
                        <a:pos x="T10" y="T11"/>
                      </a:cxn>
                      <a:cxn ang="T34">
                        <a:pos x="T12" y="T13"/>
                      </a:cxn>
                      <a:cxn ang="T35">
                        <a:pos x="T14" y="T15"/>
                      </a:cxn>
                      <a:cxn ang="T36">
                        <a:pos x="T16" y="T17"/>
                      </a:cxn>
                      <a:cxn ang="T37">
                        <a:pos x="T18" y="T19"/>
                      </a:cxn>
                      <a:cxn ang="T38">
                        <a:pos x="T20" y="T21"/>
                      </a:cxn>
                      <a:cxn ang="T39">
                        <a:pos x="T22" y="T23"/>
                      </a:cxn>
                      <a:cxn ang="T40">
                        <a:pos x="T24" y="T25"/>
                      </a:cxn>
                      <a:cxn ang="T41">
                        <a:pos x="T26" y="T27"/>
                      </a:cxn>
                    </a:cxnLst>
                    <a:rect l="T42" t="T43" r="T44" b="T45"/>
                    <a:pathLst>
                      <a:path w="38" h="11">
                        <a:moveTo>
                          <a:pt x="37" y="6"/>
                        </a:moveTo>
                        <a:lnTo>
                          <a:pt x="33" y="10"/>
                        </a:lnTo>
                        <a:lnTo>
                          <a:pt x="24" y="5"/>
                        </a:lnTo>
                        <a:lnTo>
                          <a:pt x="14" y="3"/>
                        </a:lnTo>
                        <a:lnTo>
                          <a:pt x="0" y="4"/>
                        </a:lnTo>
                        <a:lnTo>
                          <a:pt x="12" y="1"/>
                        </a:lnTo>
                        <a:lnTo>
                          <a:pt x="8" y="0"/>
                        </a:lnTo>
                        <a:lnTo>
                          <a:pt x="16" y="0"/>
                        </a:lnTo>
                        <a:lnTo>
                          <a:pt x="21" y="2"/>
                        </a:lnTo>
                        <a:lnTo>
                          <a:pt x="19" y="0"/>
                        </a:lnTo>
                        <a:lnTo>
                          <a:pt x="25" y="2"/>
                        </a:lnTo>
                        <a:lnTo>
                          <a:pt x="29" y="4"/>
                        </a:lnTo>
                        <a:lnTo>
                          <a:pt x="28" y="2"/>
                        </a:lnTo>
                        <a:lnTo>
                          <a:pt x="37" y="6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602" name="Freeform 56"/>
                  <p:cNvSpPr>
                    <a:spLocks/>
                  </p:cNvSpPr>
                  <p:nvPr/>
                </p:nvSpPr>
                <p:spPr bwMode="auto">
                  <a:xfrm>
                    <a:off x="3006" y="1494"/>
                    <a:ext cx="4" cy="5"/>
                  </a:xfrm>
                  <a:custGeom>
                    <a:avLst/>
                    <a:gdLst>
                      <a:gd name="T0" fmla="*/ 1 w 4"/>
                      <a:gd name="T1" fmla="*/ 0 h 5"/>
                      <a:gd name="T2" fmla="*/ 3 w 4"/>
                      <a:gd name="T3" fmla="*/ 2 h 5"/>
                      <a:gd name="T4" fmla="*/ 0 w 4"/>
                      <a:gd name="T5" fmla="*/ 4 h 5"/>
                      <a:gd name="T6" fmla="*/ 1 w 4"/>
                      <a:gd name="T7" fmla="*/ 2 h 5"/>
                      <a:gd name="T8" fmla="*/ 1 w 4"/>
                      <a:gd name="T9" fmla="*/ 0 h 5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4"/>
                      <a:gd name="T16" fmla="*/ 0 h 5"/>
                      <a:gd name="T17" fmla="*/ 4 w 4"/>
                      <a:gd name="T18" fmla="*/ 5 h 5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4" h="5">
                        <a:moveTo>
                          <a:pt x="1" y="0"/>
                        </a:moveTo>
                        <a:lnTo>
                          <a:pt x="3" y="2"/>
                        </a:lnTo>
                        <a:lnTo>
                          <a:pt x="0" y="4"/>
                        </a:lnTo>
                        <a:lnTo>
                          <a:pt x="1" y="2"/>
                        </a:lnTo>
                        <a:lnTo>
                          <a:pt x="1" y="0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603" name="Freeform 57"/>
                  <p:cNvSpPr>
                    <a:spLocks/>
                  </p:cNvSpPr>
                  <p:nvPr/>
                </p:nvSpPr>
                <p:spPr bwMode="auto">
                  <a:xfrm>
                    <a:off x="2994" y="1489"/>
                    <a:ext cx="18" cy="5"/>
                  </a:xfrm>
                  <a:custGeom>
                    <a:avLst/>
                    <a:gdLst>
                      <a:gd name="T0" fmla="*/ 17 w 18"/>
                      <a:gd name="T1" fmla="*/ 4 h 5"/>
                      <a:gd name="T2" fmla="*/ 12 w 18"/>
                      <a:gd name="T3" fmla="*/ 1 h 5"/>
                      <a:gd name="T4" fmla="*/ 7 w 18"/>
                      <a:gd name="T5" fmla="*/ 0 h 5"/>
                      <a:gd name="T6" fmla="*/ 3 w 18"/>
                      <a:gd name="T7" fmla="*/ 1 h 5"/>
                      <a:gd name="T8" fmla="*/ 0 w 18"/>
                      <a:gd name="T9" fmla="*/ 2 h 5"/>
                      <a:gd name="T10" fmla="*/ 4 w 18"/>
                      <a:gd name="T11" fmla="*/ 0 h 5"/>
                      <a:gd name="T12" fmla="*/ 8 w 18"/>
                      <a:gd name="T13" fmla="*/ 0 h 5"/>
                      <a:gd name="T14" fmla="*/ 11 w 18"/>
                      <a:gd name="T15" fmla="*/ 0 h 5"/>
                      <a:gd name="T16" fmla="*/ 13 w 18"/>
                      <a:gd name="T17" fmla="*/ 1 h 5"/>
                      <a:gd name="T18" fmla="*/ 17 w 18"/>
                      <a:gd name="T19" fmla="*/ 4 h 5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18"/>
                      <a:gd name="T31" fmla="*/ 0 h 5"/>
                      <a:gd name="T32" fmla="*/ 18 w 18"/>
                      <a:gd name="T33" fmla="*/ 5 h 5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18" h="5">
                        <a:moveTo>
                          <a:pt x="17" y="4"/>
                        </a:moveTo>
                        <a:lnTo>
                          <a:pt x="12" y="1"/>
                        </a:lnTo>
                        <a:lnTo>
                          <a:pt x="7" y="0"/>
                        </a:lnTo>
                        <a:lnTo>
                          <a:pt x="3" y="1"/>
                        </a:lnTo>
                        <a:lnTo>
                          <a:pt x="0" y="2"/>
                        </a:lnTo>
                        <a:lnTo>
                          <a:pt x="4" y="0"/>
                        </a:lnTo>
                        <a:lnTo>
                          <a:pt x="8" y="0"/>
                        </a:lnTo>
                        <a:lnTo>
                          <a:pt x="11" y="0"/>
                        </a:lnTo>
                        <a:lnTo>
                          <a:pt x="13" y="1"/>
                        </a:lnTo>
                        <a:lnTo>
                          <a:pt x="17" y="4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grpSp>
              <p:nvGrpSpPr>
                <p:cNvPr id="10" name="Group 58"/>
                <p:cNvGrpSpPr>
                  <a:grpSpLocks/>
                </p:cNvGrpSpPr>
                <p:nvPr/>
              </p:nvGrpSpPr>
              <p:grpSpPr bwMode="auto">
                <a:xfrm>
                  <a:off x="3032" y="1484"/>
                  <a:ext cx="23" cy="22"/>
                  <a:chOff x="3032" y="1484"/>
                  <a:chExt cx="23" cy="22"/>
                </a:xfrm>
              </p:grpSpPr>
              <p:sp>
                <p:nvSpPr>
                  <p:cNvPr id="107596" name="Freeform 59"/>
                  <p:cNvSpPr>
                    <a:spLocks/>
                  </p:cNvSpPr>
                  <p:nvPr/>
                </p:nvSpPr>
                <p:spPr bwMode="auto">
                  <a:xfrm>
                    <a:off x="3035" y="1494"/>
                    <a:ext cx="17" cy="12"/>
                  </a:xfrm>
                  <a:custGeom>
                    <a:avLst/>
                    <a:gdLst>
                      <a:gd name="T0" fmla="*/ 16 w 17"/>
                      <a:gd name="T1" fmla="*/ 3 h 12"/>
                      <a:gd name="T2" fmla="*/ 14 w 17"/>
                      <a:gd name="T3" fmla="*/ 4 h 12"/>
                      <a:gd name="T4" fmla="*/ 12 w 17"/>
                      <a:gd name="T5" fmla="*/ 6 h 12"/>
                      <a:gd name="T6" fmla="*/ 8 w 17"/>
                      <a:gd name="T7" fmla="*/ 6 h 12"/>
                      <a:gd name="T8" fmla="*/ 5 w 17"/>
                      <a:gd name="T9" fmla="*/ 5 h 12"/>
                      <a:gd name="T10" fmla="*/ 5 w 17"/>
                      <a:gd name="T11" fmla="*/ 7 h 12"/>
                      <a:gd name="T12" fmla="*/ 7 w 17"/>
                      <a:gd name="T13" fmla="*/ 11 h 12"/>
                      <a:gd name="T14" fmla="*/ 4 w 17"/>
                      <a:gd name="T15" fmla="*/ 8 h 12"/>
                      <a:gd name="T16" fmla="*/ 2 w 17"/>
                      <a:gd name="T17" fmla="*/ 6 h 12"/>
                      <a:gd name="T18" fmla="*/ 1 w 17"/>
                      <a:gd name="T19" fmla="*/ 4 h 12"/>
                      <a:gd name="T20" fmla="*/ 0 w 17"/>
                      <a:gd name="T21" fmla="*/ 1 h 12"/>
                      <a:gd name="T22" fmla="*/ 2 w 17"/>
                      <a:gd name="T23" fmla="*/ 1 h 12"/>
                      <a:gd name="T24" fmla="*/ 6 w 17"/>
                      <a:gd name="T25" fmla="*/ 0 h 12"/>
                      <a:gd name="T26" fmla="*/ 9 w 17"/>
                      <a:gd name="T27" fmla="*/ 0 h 12"/>
                      <a:gd name="T28" fmla="*/ 13 w 17"/>
                      <a:gd name="T29" fmla="*/ 1 h 12"/>
                      <a:gd name="T30" fmla="*/ 16 w 17"/>
                      <a:gd name="T31" fmla="*/ 3 h 12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w 17"/>
                      <a:gd name="T49" fmla="*/ 0 h 12"/>
                      <a:gd name="T50" fmla="*/ 17 w 17"/>
                      <a:gd name="T51" fmla="*/ 12 h 12"/>
                    </a:gdLst>
                    <a:ahLst/>
                    <a:cxnLst>
                      <a:cxn ang="T32">
                        <a:pos x="T0" y="T1"/>
                      </a:cxn>
                      <a:cxn ang="T33">
                        <a:pos x="T2" y="T3"/>
                      </a:cxn>
                      <a:cxn ang="T34">
                        <a:pos x="T4" y="T5"/>
                      </a:cxn>
                      <a:cxn ang="T35">
                        <a:pos x="T6" y="T7"/>
                      </a:cxn>
                      <a:cxn ang="T36">
                        <a:pos x="T8" y="T9"/>
                      </a:cxn>
                      <a:cxn ang="T37">
                        <a:pos x="T10" y="T11"/>
                      </a:cxn>
                      <a:cxn ang="T38">
                        <a:pos x="T12" y="T13"/>
                      </a:cxn>
                      <a:cxn ang="T39">
                        <a:pos x="T14" y="T15"/>
                      </a:cxn>
                      <a:cxn ang="T40">
                        <a:pos x="T16" y="T17"/>
                      </a:cxn>
                      <a:cxn ang="T41">
                        <a:pos x="T18" y="T19"/>
                      </a:cxn>
                      <a:cxn ang="T42">
                        <a:pos x="T20" y="T21"/>
                      </a:cxn>
                      <a:cxn ang="T43">
                        <a:pos x="T22" y="T23"/>
                      </a:cxn>
                      <a:cxn ang="T44">
                        <a:pos x="T24" y="T25"/>
                      </a:cxn>
                      <a:cxn ang="T45">
                        <a:pos x="T26" y="T27"/>
                      </a:cxn>
                      <a:cxn ang="T46">
                        <a:pos x="T28" y="T29"/>
                      </a:cxn>
                      <a:cxn ang="T47">
                        <a:pos x="T30" y="T31"/>
                      </a:cxn>
                    </a:cxnLst>
                    <a:rect l="T48" t="T49" r="T50" b="T51"/>
                    <a:pathLst>
                      <a:path w="17" h="12">
                        <a:moveTo>
                          <a:pt x="16" y="3"/>
                        </a:moveTo>
                        <a:lnTo>
                          <a:pt x="14" y="4"/>
                        </a:lnTo>
                        <a:lnTo>
                          <a:pt x="12" y="6"/>
                        </a:lnTo>
                        <a:lnTo>
                          <a:pt x="8" y="6"/>
                        </a:lnTo>
                        <a:lnTo>
                          <a:pt x="5" y="5"/>
                        </a:lnTo>
                        <a:lnTo>
                          <a:pt x="5" y="7"/>
                        </a:lnTo>
                        <a:lnTo>
                          <a:pt x="7" y="11"/>
                        </a:lnTo>
                        <a:lnTo>
                          <a:pt x="4" y="8"/>
                        </a:lnTo>
                        <a:lnTo>
                          <a:pt x="2" y="6"/>
                        </a:lnTo>
                        <a:lnTo>
                          <a:pt x="1" y="4"/>
                        </a:lnTo>
                        <a:lnTo>
                          <a:pt x="0" y="1"/>
                        </a:lnTo>
                        <a:lnTo>
                          <a:pt x="2" y="1"/>
                        </a:lnTo>
                        <a:lnTo>
                          <a:pt x="6" y="0"/>
                        </a:lnTo>
                        <a:lnTo>
                          <a:pt x="9" y="0"/>
                        </a:lnTo>
                        <a:lnTo>
                          <a:pt x="13" y="1"/>
                        </a:lnTo>
                        <a:lnTo>
                          <a:pt x="16" y="3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597" name="Freeform 60"/>
                  <p:cNvSpPr>
                    <a:spLocks/>
                  </p:cNvSpPr>
                  <p:nvPr/>
                </p:nvSpPr>
                <p:spPr bwMode="auto">
                  <a:xfrm>
                    <a:off x="3032" y="1484"/>
                    <a:ext cx="23" cy="20"/>
                  </a:xfrm>
                  <a:custGeom>
                    <a:avLst/>
                    <a:gdLst>
                      <a:gd name="T0" fmla="*/ 22 w 23"/>
                      <a:gd name="T1" fmla="*/ 2 h 20"/>
                      <a:gd name="T2" fmla="*/ 16 w 23"/>
                      <a:gd name="T3" fmla="*/ 1 h 20"/>
                      <a:gd name="T4" fmla="*/ 14 w 23"/>
                      <a:gd name="T5" fmla="*/ 0 h 20"/>
                      <a:gd name="T6" fmla="*/ 10 w 23"/>
                      <a:gd name="T7" fmla="*/ 2 h 20"/>
                      <a:gd name="T8" fmla="*/ 11 w 23"/>
                      <a:gd name="T9" fmla="*/ 1 h 20"/>
                      <a:gd name="T10" fmla="*/ 8 w 23"/>
                      <a:gd name="T11" fmla="*/ 1 h 20"/>
                      <a:gd name="T12" fmla="*/ 4 w 23"/>
                      <a:gd name="T13" fmla="*/ 3 h 20"/>
                      <a:gd name="T14" fmla="*/ 4 w 23"/>
                      <a:gd name="T15" fmla="*/ 2 h 20"/>
                      <a:gd name="T16" fmla="*/ 2 w 23"/>
                      <a:gd name="T17" fmla="*/ 4 h 20"/>
                      <a:gd name="T18" fmla="*/ 0 w 23"/>
                      <a:gd name="T19" fmla="*/ 3 h 20"/>
                      <a:gd name="T20" fmla="*/ 0 w 23"/>
                      <a:gd name="T21" fmla="*/ 7 h 20"/>
                      <a:gd name="T22" fmla="*/ 0 w 23"/>
                      <a:gd name="T23" fmla="*/ 9 h 20"/>
                      <a:gd name="T24" fmla="*/ 1 w 23"/>
                      <a:gd name="T25" fmla="*/ 14 h 20"/>
                      <a:gd name="T26" fmla="*/ 1 w 23"/>
                      <a:gd name="T27" fmla="*/ 19 h 20"/>
                      <a:gd name="T28" fmla="*/ 2 w 23"/>
                      <a:gd name="T29" fmla="*/ 16 h 20"/>
                      <a:gd name="T30" fmla="*/ 1 w 23"/>
                      <a:gd name="T31" fmla="*/ 10 h 20"/>
                      <a:gd name="T32" fmla="*/ 3 w 23"/>
                      <a:gd name="T33" fmla="*/ 8 h 20"/>
                      <a:gd name="T34" fmla="*/ 5 w 23"/>
                      <a:gd name="T35" fmla="*/ 7 h 20"/>
                      <a:gd name="T36" fmla="*/ 10 w 23"/>
                      <a:gd name="T37" fmla="*/ 5 h 20"/>
                      <a:gd name="T38" fmla="*/ 15 w 23"/>
                      <a:gd name="T39" fmla="*/ 3 h 20"/>
                      <a:gd name="T40" fmla="*/ 22 w 23"/>
                      <a:gd name="T41" fmla="*/ 2 h 20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23"/>
                      <a:gd name="T64" fmla="*/ 0 h 20"/>
                      <a:gd name="T65" fmla="*/ 23 w 23"/>
                      <a:gd name="T66" fmla="*/ 20 h 20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23" h="20">
                        <a:moveTo>
                          <a:pt x="22" y="2"/>
                        </a:moveTo>
                        <a:lnTo>
                          <a:pt x="16" y="1"/>
                        </a:lnTo>
                        <a:lnTo>
                          <a:pt x="14" y="0"/>
                        </a:lnTo>
                        <a:lnTo>
                          <a:pt x="10" y="2"/>
                        </a:lnTo>
                        <a:lnTo>
                          <a:pt x="11" y="1"/>
                        </a:lnTo>
                        <a:lnTo>
                          <a:pt x="8" y="1"/>
                        </a:lnTo>
                        <a:lnTo>
                          <a:pt x="4" y="3"/>
                        </a:lnTo>
                        <a:lnTo>
                          <a:pt x="4" y="2"/>
                        </a:lnTo>
                        <a:lnTo>
                          <a:pt x="2" y="4"/>
                        </a:lnTo>
                        <a:lnTo>
                          <a:pt x="0" y="3"/>
                        </a:lnTo>
                        <a:lnTo>
                          <a:pt x="0" y="7"/>
                        </a:lnTo>
                        <a:lnTo>
                          <a:pt x="0" y="9"/>
                        </a:lnTo>
                        <a:lnTo>
                          <a:pt x="1" y="14"/>
                        </a:lnTo>
                        <a:lnTo>
                          <a:pt x="1" y="19"/>
                        </a:lnTo>
                        <a:lnTo>
                          <a:pt x="2" y="16"/>
                        </a:lnTo>
                        <a:lnTo>
                          <a:pt x="1" y="10"/>
                        </a:lnTo>
                        <a:lnTo>
                          <a:pt x="3" y="8"/>
                        </a:lnTo>
                        <a:lnTo>
                          <a:pt x="5" y="7"/>
                        </a:lnTo>
                        <a:lnTo>
                          <a:pt x="10" y="5"/>
                        </a:lnTo>
                        <a:lnTo>
                          <a:pt x="15" y="3"/>
                        </a:lnTo>
                        <a:lnTo>
                          <a:pt x="22" y="2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598" name="Freeform 61"/>
                  <p:cNvSpPr>
                    <a:spLocks/>
                  </p:cNvSpPr>
                  <p:nvPr/>
                </p:nvSpPr>
                <p:spPr bwMode="auto">
                  <a:xfrm>
                    <a:off x="3044" y="1497"/>
                    <a:ext cx="5" cy="4"/>
                  </a:xfrm>
                  <a:custGeom>
                    <a:avLst/>
                    <a:gdLst>
                      <a:gd name="T0" fmla="*/ 4 w 5"/>
                      <a:gd name="T1" fmla="*/ 1 h 4"/>
                      <a:gd name="T2" fmla="*/ 2 w 5"/>
                      <a:gd name="T3" fmla="*/ 2 h 4"/>
                      <a:gd name="T4" fmla="*/ 0 w 5"/>
                      <a:gd name="T5" fmla="*/ 3 h 4"/>
                      <a:gd name="T6" fmla="*/ 2 w 5"/>
                      <a:gd name="T7" fmla="*/ 2 h 4"/>
                      <a:gd name="T8" fmla="*/ 1 w 5"/>
                      <a:gd name="T9" fmla="*/ 0 h 4"/>
                      <a:gd name="T10" fmla="*/ 4 w 5"/>
                      <a:gd name="T11" fmla="*/ 1 h 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5"/>
                      <a:gd name="T19" fmla="*/ 0 h 4"/>
                      <a:gd name="T20" fmla="*/ 5 w 5"/>
                      <a:gd name="T21" fmla="*/ 4 h 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5" h="4">
                        <a:moveTo>
                          <a:pt x="4" y="1"/>
                        </a:moveTo>
                        <a:lnTo>
                          <a:pt x="2" y="2"/>
                        </a:lnTo>
                        <a:lnTo>
                          <a:pt x="0" y="3"/>
                        </a:lnTo>
                        <a:lnTo>
                          <a:pt x="2" y="2"/>
                        </a:lnTo>
                        <a:lnTo>
                          <a:pt x="1" y="0"/>
                        </a:lnTo>
                        <a:lnTo>
                          <a:pt x="4" y="1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  <p:sp>
                <p:nvSpPr>
                  <p:cNvPr id="107599" name="Freeform 62"/>
                  <p:cNvSpPr>
                    <a:spLocks/>
                  </p:cNvSpPr>
                  <p:nvPr/>
                </p:nvSpPr>
                <p:spPr bwMode="auto">
                  <a:xfrm>
                    <a:off x="3036" y="1492"/>
                    <a:ext cx="15" cy="5"/>
                  </a:xfrm>
                  <a:custGeom>
                    <a:avLst/>
                    <a:gdLst>
                      <a:gd name="T0" fmla="*/ 0 w 15"/>
                      <a:gd name="T1" fmla="*/ 3 h 5"/>
                      <a:gd name="T2" fmla="*/ 2 w 15"/>
                      <a:gd name="T3" fmla="*/ 2 h 5"/>
                      <a:gd name="T4" fmla="*/ 5 w 15"/>
                      <a:gd name="T5" fmla="*/ 1 h 5"/>
                      <a:gd name="T6" fmla="*/ 7 w 15"/>
                      <a:gd name="T7" fmla="*/ 1 h 5"/>
                      <a:gd name="T8" fmla="*/ 9 w 15"/>
                      <a:gd name="T9" fmla="*/ 1 h 5"/>
                      <a:gd name="T10" fmla="*/ 14 w 15"/>
                      <a:gd name="T11" fmla="*/ 4 h 5"/>
                      <a:gd name="T12" fmla="*/ 10 w 15"/>
                      <a:gd name="T13" fmla="*/ 1 h 5"/>
                      <a:gd name="T14" fmla="*/ 7 w 15"/>
                      <a:gd name="T15" fmla="*/ 0 h 5"/>
                      <a:gd name="T16" fmla="*/ 4 w 15"/>
                      <a:gd name="T17" fmla="*/ 0 h 5"/>
                      <a:gd name="T18" fmla="*/ 1 w 15"/>
                      <a:gd name="T19" fmla="*/ 1 h 5"/>
                      <a:gd name="T20" fmla="*/ 0 w 15"/>
                      <a:gd name="T21" fmla="*/ 3 h 5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5"/>
                      <a:gd name="T34" fmla="*/ 0 h 5"/>
                      <a:gd name="T35" fmla="*/ 15 w 15"/>
                      <a:gd name="T36" fmla="*/ 5 h 5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5" h="5">
                        <a:moveTo>
                          <a:pt x="0" y="3"/>
                        </a:moveTo>
                        <a:lnTo>
                          <a:pt x="2" y="2"/>
                        </a:lnTo>
                        <a:lnTo>
                          <a:pt x="5" y="1"/>
                        </a:lnTo>
                        <a:lnTo>
                          <a:pt x="7" y="1"/>
                        </a:lnTo>
                        <a:lnTo>
                          <a:pt x="9" y="1"/>
                        </a:lnTo>
                        <a:lnTo>
                          <a:pt x="14" y="4"/>
                        </a:lnTo>
                        <a:lnTo>
                          <a:pt x="10" y="1"/>
                        </a:lnTo>
                        <a:lnTo>
                          <a:pt x="7" y="0"/>
                        </a:lnTo>
                        <a:lnTo>
                          <a:pt x="4" y="0"/>
                        </a:lnTo>
                        <a:lnTo>
                          <a:pt x="1" y="1"/>
                        </a:lnTo>
                        <a:lnTo>
                          <a:pt x="0" y="3"/>
                        </a:lnTo>
                      </a:path>
                    </a:pathLst>
                  </a:custGeom>
                  <a:blipFill dpi="0" rotWithShape="0">
                    <a:blip/>
                    <a:srcRect/>
                    <a:tile tx="0" ty="0" sx="100000" sy="100000" flip="none" algn="tl"/>
                  </a:blipFill>
                  <a:ln w="9525" cap="rnd">
                    <a:noFill/>
                    <a:round/>
                    <a:headEnd/>
                    <a:tailEnd/>
                  </a:ln>
                </p:spPr>
                <p:txBody>
                  <a:bodyPr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000000"/>
                      </a:solidFill>
                    </a:endParaRPr>
                  </a:p>
                </p:txBody>
              </p:sp>
            </p:grpSp>
            <p:sp>
              <p:nvSpPr>
                <p:cNvPr id="107595" name="Freeform 63"/>
                <p:cNvSpPr>
                  <a:spLocks/>
                </p:cNvSpPr>
                <p:nvPr/>
              </p:nvSpPr>
              <p:spPr bwMode="auto">
                <a:xfrm>
                  <a:off x="3010" y="1526"/>
                  <a:ext cx="27" cy="15"/>
                </a:xfrm>
                <a:custGeom>
                  <a:avLst/>
                  <a:gdLst>
                    <a:gd name="T0" fmla="*/ 24 w 27"/>
                    <a:gd name="T1" fmla="*/ 0 h 15"/>
                    <a:gd name="T2" fmla="*/ 24 w 27"/>
                    <a:gd name="T3" fmla="*/ 2 h 15"/>
                    <a:gd name="T4" fmla="*/ 23 w 27"/>
                    <a:gd name="T5" fmla="*/ 5 h 15"/>
                    <a:gd name="T6" fmla="*/ 22 w 27"/>
                    <a:gd name="T7" fmla="*/ 7 h 15"/>
                    <a:gd name="T8" fmla="*/ 20 w 27"/>
                    <a:gd name="T9" fmla="*/ 7 h 15"/>
                    <a:gd name="T10" fmla="*/ 15 w 27"/>
                    <a:gd name="T11" fmla="*/ 7 h 15"/>
                    <a:gd name="T12" fmla="*/ 11 w 27"/>
                    <a:gd name="T13" fmla="*/ 6 h 15"/>
                    <a:gd name="T14" fmla="*/ 9 w 27"/>
                    <a:gd name="T15" fmla="*/ 4 h 15"/>
                    <a:gd name="T16" fmla="*/ 7 w 27"/>
                    <a:gd name="T17" fmla="*/ 3 h 15"/>
                    <a:gd name="T18" fmla="*/ 4 w 27"/>
                    <a:gd name="T19" fmla="*/ 4 h 15"/>
                    <a:gd name="T20" fmla="*/ 2 w 27"/>
                    <a:gd name="T21" fmla="*/ 3 h 15"/>
                    <a:gd name="T22" fmla="*/ 0 w 27"/>
                    <a:gd name="T23" fmla="*/ 0 h 15"/>
                    <a:gd name="T24" fmla="*/ 1 w 27"/>
                    <a:gd name="T25" fmla="*/ 4 h 15"/>
                    <a:gd name="T26" fmla="*/ 3 w 27"/>
                    <a:gd name="T27" fmla="*/ 5 h 15"/>
                    <a:gd name="T28" fmla="*/ 6 w 27"/>
                    <a:gd name="T29" fmla="*/ 6 h 15"/>
                    <a:gd name="T30" fmla="*/ 9 w 27"/>
                    <a:gd name="T31" fmla="*/ 7 h 15"/>
                    <a:gd name="T32" fmla="*/ 12 w 27"/>
                    <a:gd name="T33" fmla="*/ 10 h 15"/>
                    <a:gd name="T34" fmla="*/ 16 w 27"/>
                    <a:gd name="T35" fmla="*/ 12 h 15"/>
                    <a:gd name="T36" fmla="*/ 18 w 27"/>
                    <a:gd name="T37" fmla="*/ 13 h 15"/>
                    <a:gd name="T38" fmla="*/ 21 w 27"/>
                    <a:gd name="T39" fmla="*/ 14 h 15"/>
                    <a:gd name="T40" fmla="*/ 22 w 27"/>
                    <a:gd name="T41" fmla="*/ 13 h 15"/>
                    <a:gd name="T42" fmla="*/ 24 w 27"/>
                    <a:gd name="T43" fmla="*/ 11 h 15"/>
                    <a:gd name="T44" fmla="*/ 25 w 27"/>
                    <a:gd name="T45" fmla="*/ 7 h 15"/>
                    <a:gd name="T46" fmla="*/ 26 w 27"/>
                    <a:gd name="T47" fmla="*/ 4 h 15"/>
                    <a:gd name="T48" fmla="*/ 24 w 27"/>
                    <a:gd name="T49" fmla="*/ 0 h 15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w 27"/>
                    <a:gd name="T76" fmla="*/ 0 h 15"/>
                    <a:gd name="T77" fmla="*/ 27 w 27"/>
                    <a:gd name="T78" fmla="*/ 15 h 15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T75" t="T76" r="T77" b="T78"/>
                  <a:pathLst>
                    <a:path w="27" h="15">
                      <a:moveTo>
                        <a:pt x="24" y="0"/>
                      </a:moveTo>
                      <a:lnTo>
                        <a:pt x="24" y="2"/>
                      </a:lnTo>
                      <a:lnTo>
                        <a:pt x="23" y="5"/>
                      </a:lnTo>
                      <a:lnTo>
                        <a:pt x="22" y="7"/>
                      </a:lnTo>
                      <a:lnTo>
                        <a:pt x="20" y="7"/>
                      </a:lnTo>
                      <a:lnTo>
                        <a:pt x="15" y="7"/>
                      </a:lnTo>
                      <a:lnTo>
                        <a:pt x="11" y="6"/>
                      </a:lnTo>
                      <a:lnTo>
                        <a:pt x="9" y="4"/>
                      </a:lnTo>
                      <a:lnTo>
                        <a:pt x="7" y="3"/>
                      </a:lnTo>
                      <a:lnTo>
                        <a:pt x="4" y="4"/>
                      </a:lnTo>
                      <a:lnTo>
                        <a:pt x="2" y="3"/>
                      </a:lnTo>
                      <a:lnTo>
                        <a:pt x="0" y="0"/>
                      </a:lnTo>
                      <a:lnTo>
                        <a:pt x="1" y="4"/>
                      </a:lnTo>
                      <a:lnTo>
                        <a:pt x="3" y="5"/>
                      </a:lnTo>
                      <a:lnTo>
                        <a:pt x="6" y="6"/>
                      </a:lnTo>
                      <a:lnTo>
                        <a:pt x="9" y="7"/>
                      </a:lnTo>
                      <a:lnTo>
                        <a:pt x="12" y="10"/>
                      </a:lnTo>
                      <a:lnTo>
                        <a:pt x="16" y="12"/>
                      </a:lnTo>
                      <a:lnTo>
                        <a:pt x="18" y="13"/>
                      </a:lnTo>
                      <a:lnTo>
                        <a:pt x="21" y="14"/>
                      </a:lnTo>
                      <a:lnTo>
                        <a:pt x="22" y="13"/>
                      </a:lnTo>
                      <a:lnTo>
                        <a:pt x="24" y="11"/>
                      </a:lnTo>
                      <a:lnTo>
                        <a:pt x="25" y="7"/>
                      </a:lnTo>
                      <a:lnTo>
                        <a:pt x="26" y="4"/>
                      </a:lnTo>
                      <a:lnTo>
                        <a:pt x="24" y="0"/>
                      </a:lnTo>
                    </a:path>
                  </a:pathLst>
                </a:custGeom>
                <a:blipFill dpi="0" rotWithShape="0">
                  <a:blip/>
                  <a:srcRect/>
                  <a:tile tx="0" ty="0" sx="100000" sy="100000" flip="none" algn="tl"/>
                </a:blipFill>
                <a:ln w="9525" cap="rnd">
                  <a:noFill/>
                  <a:round/>
                  <a:headEnd/>
                  <a:tailEnd/>
                </a:ln>
              </p:spPr>
              <p:txBody>
                <a:bodyPr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000000"/>
                    </a:solidFill>
                  </a:endParaRPr>
                </a:p>
              </p:txBody>
            </p:sp>
          </p:grpSp>
          <p:sp>
            <p:nvSpPr>
              <p:cNvPr id="107583" name="Freeform 64"/>
              <p:cNvSpPr>
                <a:spLocks/>
              </p:cNvSpPr>
              <p:nvPr/>
            </p:nvSpPr>
            <p:spPr bwMode="auto">
              <a:xfrm>
                <a:off x="2931" y="1395"/>
                <a:ext cx="128" cy="74"/>
              </a:xfrm>
              <a:custGeom>
                <a:avLst/>
                <a:gdLst>
                  <a:gd name="T0" fmla="*/ 127 w 128"/>
                  <a:gd name="T1" fmla="*/ 43 h 74"/>
                  <a:gd name="T2" fmla="*/ 115 w 128"/>
                  <a:gd name="T3" fmla="*/ 49 h 74"/>
                  <a:gd name="T4" fmla="*/ 102 w 128"/>
                  <a:gd name="T5" fmla="*/ 48 h 74"/>
                  <a:gd name="T6" fmla="*/ 89 w 128"/>
                  <a:gd name="T7" fmla="*/ 50 h 74"/>
                  <a:gd name="T8" fmla="*/ 65 w 128"/>
                  <a:gd name="T9" fmla="*/ 61 h 74"/>
                  <a:gd name="T10" fmla="*/ 49 w 128"/>
                  <a:gd name="T11" fmla="*/ 69 h 74"/>
                  <a:gd name="T12" fmla="*/ 28 w 128"/>
                  <a:gd name="T13" fmla="*/ 72 h 74"/>
                  <a:gd name="T14" fmla="*/ 14 w 128"/>
                  <a:gd name="T15" fmla="*/ 72 h 74"/>
                  <a:gd name="T16" fmla="*/ 33 w 128"/>
                  <a:gd name="T17" fmla="*/ 69 h 74"/>
                  <a:gd name="T18" fmla="*/ 42 w 128"/>
                  <a:gd name="T19" fmla="*/ 66 h 74"/>
                  <a:gd name="T20" fmla="*/ 58 w 128"/>
                  <a:gd name="T21" fmla="*/ 56 h 74"/>
                  <a:gd name="T22" fmla="*/ 45 w 128"/>
                  <a:gd name="T23" fmla="*/ 60 h 74"/>
                  <a:gd name="T24" fmla="*/ 33 w 128"/>
                  <a:gd name="T25" fmla="*/ 66 h 74"/>
                  <a:gd name="T26" fmla="*/ 17 w 128"/>
                  <a:gd name="T27" fmla="*/ 69 h 74"/>
                  <a:gd name="T28" fmla="*/ 5 w 128"/>
                  <a:gd name="T29" fmla="*/ 70 h 74"/>
                  <a:gd name="T30" fmla="*/ 16 w 128"/>
                  <a:gd name="T31" fmla="*/ 60 h 74"/>
                  <a:gd name="T32" fmla="*/ 28 w 128"/>
                  <a:gd name="T33" fmla="*/ 47 h 74"/>
                  <a:gd name="T34" fmla="*/ 45 w 128"/>
                  <a:gd name="T35" fmla="*/ 37 h 74"/>
                  <a:gd name="T36" fmla="*/ 55 w 128"/>
                  <a:gd name="T37" fmla="*/ 34 h 74"/>
                  <a:gd name="T38" fmla="*/ 42 w 128"/>
                  <a:gd name="T39" fmla="*/ 36 h 74"/>
                  <a:gd name="T40" fmla="*/ 33 w 128"/>
                  <a:gd name="T41" fmla="*/ 40 h 74"/>
                  <a:gd name="T42" fmla="*/ 20 w 128"/>
                  <a:gd name="T43" fmla="*/ 50 h 74"/>
                  <a:gd name="T44" fmla="*/ 5 w 128"/>
                  <a:gd name="T45" fmla="*/ 67 h 74"/>
                  <a:gd name="T46" fmla="*/ 6 w 128"/>
                  <a:gd name="T47" fmla="*/ 53 h 74"/>
                  <a:gd name="T48" fmla="*/ 10 w 128"/>
                  <a:gd name="T49" fmla="*/ 41 h 74"/>
                  <a:gd name="T50" fmla="*/ 17 w 128"/>
                  <a:gd name="T51" fmla="*/ 30 h 74"/>
                  <a:gd name="T52" fmla="*/ 8 w 128"/>
                  <a:gd name="T53" fmla="*/ 40 h 74"/>
                  <a:gd name="T54" fmla="*/ 5 w 128"/>
                  <a:gd name="T55" fmla="*/ 51 h 74"/>
                  <a:gd name="T56" fmla="*/ 4 w 128"/>
                  <a:gd name="T57" fmla="*/ 67 h 74"/>
                  <a:gd name="T58" fmla="*/ 3 w 128"/>
                  <a:gd name="T59" fmla="*/ 73 h 74"/>
                  <a:gd name="T60" fmla="*/ 0 w 128"/>
                  <a:gd name="T61" fmla="*/ 65 h 74"/>
                  <a:gd name="T62" fmla="*/ 0 w 128"/>
                  <a:gd name="T63" fmla="*/ 46 h 74"/>
                  <a:gd name="T64" fmla="*/ 8 w 128"/>
                  <a:gd name="T65" fmla="*/ 29 h 74"/>
                  <a:gd name="T66" fmla="*/ 19 w 128"/>
                  <a:gd name="T67" fmla="*/ 15 h 74"/>
                  <a:gd name="T68" fmla="*/ 37 w 128"/>
                  <a:gd name="T69" fmla="*/ 5 h 74"/>
                  <a:gd name="T70" fmla="*/ 47 w 128"/>
                  <a:gd name="T71" fmla="*/ 2 h 74"/>
                  <a:gd name="T72" fmla="*/ 68 w 128"/>
                  <a:gd name="T73" fmla="*/ 0 h 74"/>
                  <a:gd name="T74" fmla="*/ 82 w 128"/>
                  <a:gd name="T75" fmla="*/ 0 h 74"/>
                  <a:gd name="T76" fmla="*/ 91 w 128"/>
                  <a:gd name="T77" fmla="*/ 1 h 74"/>
                  <a:gd name="T78" fmla="*/ 100 w 128"/>
                  <a:gd name="T79" fmla="*/ 8 h 74"/>
                  <a:gd name="T80" fmla="*/ 107 w 128"/>
                  <a:gd name="T81" fmla="*/ 14 h 74"/>
                  <a:gd name="T82" fmla="*/ 109 w 128"/>
                  <a:gd name="T83" fmla="*/ 19 h 74"/>
                  <a:gd name="T84" fmla="*/ 102 w 128"/>
                  <a:gd name="T85" fmla="*/ 17 h 74"/>
                  <a:gd name="T86" fmla="*/ 91 w 128"/>
                  <a:gd name="T87" fmla="*/ 14 h 74"/>
                  <a:gd name="T88" fmla="*/ 73 w 128"/>
                  <a:gd name="T89" fmla="*/ 17 h 74"/>
                  <a:gd name="T90" fmla="*/ 89 w 128"/>
                  <a:gd name="T91" fmla="*/ 16 h 74"/>
                  <a:gd name="T92" fmla="*/ 103 w 128"/>
                  <a:gd name="T93" fmla="*/ 20 h 74"/>
                  <a:gd name="T94" fmla="*/ 113 w 128"/>
                  <a:gd name="T95" fmla="*/ 23 h 74"/>
                  <a:gd name="T96" fmla="*/ 122 w 128"/>
                  <a:gd name="T97" fmla="*/ 29 h 74"/>
                  <a:gd name="T98" fmla="*/ 123 w 128"/>
                  <a:gd name="T99" fmla="*/ 33 h 74"/>
                  <a:gd name="T100" fmla="*/ 103 w 128"/>
                  <a:gd name="T101" fmla="*/ 27 h 74"/>
                  <a:gd name="T102" fmla="*/ 84 w 128"/>
                  <a:gd name="T103" fmla="*/ 31 h 74"/>
                  <a:gd name="T104" fmla="*/ 75 w 128"/>
                  <a:gd name="T105" fmla="*/ 38 h 74"/>
                  <a:gd name="T106" fmla="*/ 64 w 128"/>
                  <a:gd name="T107" fmla="*/ 40 h 74"/>
                  <a:gd name="T108" fmla="*/ 84 w 128"/>
                  <a:gd name="T109" fmla="*/ 37 h 74"/>
                  <a:gd name="T110" fmla="*/ 95 w 128"/>
                  <a:gd name="T111" fmla="*/ 32 h 74"/>
                  <a:gd name="T112" fmla="*/ 108 w 128"/>
                  <a:gd name="T113" fmla="*/ 32 h 74"/>
                  <a:gd name="T114" fmla="*/ 119 w 128"/>
                  <a:gd name="T115" fmla="*/ 34 h 74"/>
                  <a:gd name="T116" fmla="*/ 126 w 128"/>
                  <a:gd name="T117" fmla="*/ 37 h 74"/>
                  <a:gd name="T118" fmla="*/ 127 w 128"/>
                  <a:gd name="T119" fmla="*/ 43 h 74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28"/>
                  <a:gd name="T181" fmla="*/ 0 h 74"/>
                  <a:gd name="T182" fmla="*/ 128 w 128"/>
                  <a:gd name="T183" fmla="*/ 74 h 74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28" h="74">
                    <a:moveTo>
                      <a:pt x="127" y="43"/>
                    </a:moveTo>
                    <a:lnTo>
                      <a:pt x="115" y="49"/>
                    </a:lnTo>
                    <a:lnTo>
                      <a:pt x="102" y="48"/>
                    </a:lnTo>
                    <a:lnTo>
                      <a:pt x="89" y="50"/>
                    </a:lnTo>
                    <a:lnTo>
                      <a:pt x="65" y="61"/>
                    </a:lnTo>
                    <a:lnTo>
                      <a:pt x="49" y="69"/>
                    </a:lnTo>
                    <a:lnTo>
                      <a:pt x="28" y="72"/>
                    </a:lnTo>
                    <a:lnTo>
                      <a:pt x="14" y="72"/>
                    </a:lnTo>
                    <a:lnTo>
                      <a:pt x="33" y="69"/>
                    </a:lnTo>
                    <a:lnTo>
                      <a:pt x="42" y="66"/>
                    </a:lnTo>
                    <a:lnTo>
                      <a:pt x="58" y="56"/>
                    </a:lnTo>
                    <a:lnTo>
                      <a:pt x="45" y="60"/>
                    </a:lnTo>
                    <a:lnTo>
                      <a:pt x="33" y="66"/>
                    </a:lnTo>
                    <a:lnTo>
                      <a:pt x="17" y="69"/>
                    </a:lnTo>
                    <a:lnTo>
                      <a:pt x="5" y="70"/>
                    </a:lnTo>
                    <a:lnTo>
                      <a:pt x="16" y="60"/>
                    </a:lnTo>
                    <a:lnTo>
                      <a:pt x="28" y="47"/>
                    </a:lnTo>
                    <a:lnTo>
                      <a:pt x="45" y="37"/>
                    </a:lnTo>
                    <a:lnTo>
                      <a:pt x="55" y="34"/>
                    </a:lnTo>
                    <a:lnTo>
                      <a:pt x="42" y="36"/>
                    </a:lnTo>
                    <a:lnTo>
                      <a:pt x="33" y="40"/>
                    </a:lnTo>
                    <a:lnTo>
                      <a:pt x="20" y="50"/>
                    </a:lnTo>
                    <a:lnTo>
                      <a:pt x="5" y="67"/>
                    </a:lnTo>
                    <a:lnTo>
                      <a:pt x="6" y="53"/>
                    </a:lnTo>
                    <a:lnTo>
                      <a:pt x="10" y="41"/>
                    </a:lnTo>
                    <a:lnTo>
                      <a:pt x="17" y="30"/>
                    </a:lnTo>
                    <a:lnTo>
                      <a:pt x="8" y="40"/>
                    </a:lnTo>
                    <a:lnTo>
                      <a:pt x="5" y="51"/>
                    </a:lnTo>
                    <a:lnTo>
                      <a:pt x="4" y="67"/>
                    </a:lnTo>
                    <a:lnTo>
                      <a:pt x="3" y="73"/>
                    </a:lnTo>
                    <a:lnTo>
                      <a:pt x="0" y="65"/>
                    </a:lnTo>
                    <a:lnTo>
                      <a:pt x="0" y="46"/>
                    </a:lnTo>
                    <a:lnTo>
                      <a:pt x="8" y="29"/>
                    </a:lnTo>
                    <a:lnTo>
                      <a:pt x="19" y="15"/>
                    </a:lnTo>
                    <a:lnTo>
                      <a:pt x="37" y="5"/>
                    </a:lnTo>
                    <a:lnTo>
                      <a:pt x="47" y="2"/>
                    </a:lnTo>
                    <a:lnTo>
                      <a:pt x="68" y="0"/>
                    </a:lnTo>
                    <a:lnTo>
                      <a:pt x="82" y="0"/>
                    </a:lnTo>
                    <a:lnTo>
                      <a:pt x="91" y="1"/>
                    </a:lnTo>
                    <a:lnTo>
                      <a:pt x="100" y="8"/>
                    </a:lnTo>
                    <a:lnTo>
                      <a:pt x="107" y="14"/>
                    </a:lnTo>
                    <a:lnTo>
                      <a:pt x="109" y="19"/>
                    </a:lnTo>
                    <a:lnTo>
                      <a:pt x="102" y="17"/>
                    </a:lnTo>
                    <a:lnTo>
                      <a:pt x="91" y="14"/>
                    </a:lnTo>
                    <a:lnTo>
                      <a:pt x="73" y="17"/>
                    </a:lnTo>
                    <a:lnTo>
                      <a:pt x="89" y="16"/>
                    </a:lnTo>
                    <a:lnTo>
                      <a:pt x="103" y="20"/>
                    </a:lnTo>
                    <a:lnTo>
                      <a:pt x="113" y="23"/>
                    </a:lnTo>
                    <a:lnTo>
                      <a:pt x="122" y="29"/>
                    </a:lnTo>
                    <a:lnTo>
                      <a:pt x="123" y="33"/>
                    </a:lnTo>
                    <a:lnTo>
                      <a:pt x="103" y="27"/>
                    </a:lnTo>
                    <a:lnTo>
                      <a:pt x="84" y="31"/>
                    </a:lnTo>
                    <a:lnTo>
                      <a:pt x="75" y="38"/>
                    </a:lnTo>
                    <a:lnTo>
                      <a:pt x="64" y="40"/>
                    </a:lnTo>
                    <a:lnTo>
                      <a:pt x="84" y="37"/>
                    </a:lnTo>
                    <a:lnTo>
                      <a:pt x="95" y="32"/>
                    </a:lnTo>
                    <a:lnTo>
                      <a:pt x="108" y="32"/>
                    </a:lnTo>
                    <a:lnTo>
                      <a:pt x="119" y="34"/>
                    </a:lnTo>
                    <a:lnTo>
                      <a:pt x="126" y="37"/>
                    </a:lnTo>
                    <a:lnTo>
                      <a:pt x="127" y="43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84" name="Freeform 65"/>
              <p:cNvSpPr>
                <a:spLocks/>
              </p:cNvSpPr>
              <p:nvPr/>
            </p:nvSpPr>
            <p:spPr bwMode="auto">
              <a:xfrm>
                <a:off x="3053" y="1440"/>
                <a:ext cx="12" cy="42"/>
              </a:xfrm>
              <a:custGeom>
                <a:avLst/>
                <a:gdLst>
                  <a:gd name="T0" fmla="*/ 9 w 12"/>
                  <a:gd name="T1" fmla="*/ 0 h 42"/>
                  <a:gd name="T2" fmla="*/ 6 w 12"/>
                  <a:gd name="T3" fmla="*/ 9 h 42"/>
                  <a:gd name="T4" fmla="*/ 0 w 12"/>
                  <a:gd name="T5" fmla="*/ 13 h 42"/>
                  <a:gd name="T6" fmla="*/ 3 w 12"/>
                  <a:gd name="T7" fmla="*/ 25 h 42"/>
                  <a:gd name="T8" fmla="*/ 5 w 12"/>
                  <a:gd name="T9" fmla="*/ 41 h 42"/>
                  <a:gd name="T10" fmla="*/ 10 w 12"/>
                  <a:gd name="T11" fmla="*/ 36 h 42"/>
                  <a:gd name="T12" fmla="*/ 11 w 12"/>
                  <a:gd name="T13" fmla="*/ 24 h 42"/>
                  <a:gd name="T14" fmla="*/ 8 w 12"/>
                  <a:gd name="T15" fmla="*/ 30 h 42"/>
                  <a:gd name="T16" fmla="*/ 11 w 12"/>
                  <a:gd name="T17" fmla="*/ 18 h 42"/>
                  <a:gd name="T18" fmla="*/ 11 w 12"/>
                  <a:gd name="T19" fmla="*/ 12 h 42"/>
                  <a:gd name="T20" fmla="*/ 7 w 12"/>
                  <a:gd name="T21" fmla="*/ 18 h 42"/>
                  <a:gd name="T22" fmla="*/ 10 w 12"/>
                  <a:gd name="T23" fmla="*/ 8 h 42"/>
                  <a:gd name="T24" fmla="*/ 9 w 12"/>
                  <a:gd name="T25" fmla="*/ 0 h 4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w 12"/>
                  <a:gd name="T40" fmla="*/ 0 h 42"/>
                  <a:gd name="T41" fmla="*/ 12 w 12"/>
                  <a:gd name="T42" fmla="*/ 42 h 42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T39" t="T40" r="T41" b="T42"/>
                <a:pathLst>
                  <a:path w="12" h="42">
                    <a:moveTo>
                      <a:pt x="9" y="0"/>
                    </a:moveTo>
                    <a:lnTo>
                      <a:pt x="6" y="9"/>
                    </a:lnTo>
                    <a:lnTo>
                      <a:pt x="0" y="13"/>
                    </a:lnTo>
                    <a:lnTo>
                      <a:pt x="3" y="25"/>
                    </a:lnTo>
                    <a:lnTo>
                      <a:pt x="5" y="41"/>
                    </a:lnTo>
                    <a:lnTo>
                      <a:pt x="10" y="36"/>
                    </a:lnTo>
                    <a:lnTo>
                      <a:pt x="11" y="24"/>
                    </a:lnTo>
                    <a:lnTo>
                      <a:pt x="8" y="30"/>
                    </a:lnTo>
                    <a:lnTo>
                      <a:pt x="11" y="18"/>
                    </a:lnTo>
                    <a:lnTo>
                      <a:pt x="11" y="12"/>
                    </a:lnTo>
                    <a:lnTo>
                      <a:pt x="7" y="18"/>
                    </a:lnTo>
                    <a:lnTo>
                      <a:pt x="10" y="8"/>
                    </a:lnTo>
                    <a:lnTo>
                      <a:pt x="9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1" name="Group 66"/>
          <p:cNvGrpSpPr>
            <a:grpSpLocks/>
          </p:cNvGrpSpPr>
          <p:nvPr/>
        </p:nvGrpSpPr>
        <p:grpSpPr bwMode="auto">
          <a:xfrm>
            <a:off x="6477000" y="3733800"/>
            <a:ext cx="279400" cy="341313"/>
            <a:chOff x="4080" y="2352"/>
            <a:chExt cx="176" cy="215"/>
          </a:xfrm>
        </p:grpSpPr>
        <p:grpSp>
          <p:nvGrpSpPr>
            <p:cNvPr id="12" name="Group 67"/>
            <p:cNvGrpSpPr>
              <a:grpSpLocks/>
            </p:cNvGrpSpPr>
            <p:nvPr/>
          </p:nvGrpSpPr>
          <p:grpSpPr bwMode="auto">
            <a:xfrm>
              <a:off x="4080" y="2352"/>
              <a:ext cx="176" cy="194"/>
              <a:chOff x="4080" y="2352"/>
              <a:chExt cx="176" cy="194"/>
            </a:xfrm>
          </p:grpSpPr>
          <p:sp>
            <p:nvSpPr>
              <p:cNvPr id="107560" name="Freeform 68"/>
              <p:cNvSpPr>
                <a:spLocks/>
              </p:cNvSpPr>
              <p:nvPr/>
            </p:nvSpPr>
            <p:spPr bwMode="auto">
              <a:xfrm>
                <a:off x="4080" y="2359"/>
                <a:ext cx="165" cy="187"/>
              </a:xfrm>
              <a:custGeom>
                <a:avLst/>
                <a:gdLst>
                  <a:gd name="T0" fmla="*/ 53 w 165"/>
                  <a:gd name="T1" fmla="*/ 14 h 187"/>
                  <a:gd name="T2" fmla="*/ 43 w 165"/>
                  <a:gd name="T3" fmla="*/ 19 h 187"/>
                  <a:gd name="T4" fmla="*/ 37 w 165"/>
                  <a:gd name="T5" fmla="*/ 26 h 187"/>
                  <a:gd name="T6" fmla="*/ 32 w 165"/>
                  <a:gd name="T7" fmla="*/ 37 h 187"/>
                  <a:gd name="T8" fmla="*/ 24 w 165"/>
                  <a:gd name="T9" fmla="*/ 50 h 187"/>
                  <a:gd name="T10" fmla="*/ 20 w 165"/>
                  <a:gd name="T11" fmla="*/ 58 h 187"/>
                  <a:gd name="T12" fmla="*/ 20 w 165"/>
                  <a:gd name="T13" fmla="*/ 65 h 187"/>
                  <a:gd name="T14" fmla="*/ 24 w 165"/>
                  <a:gd name="T15" fmla="*/ 75 h 187"/>
                  <a:gd name="T16" fmla="*/ 17 w 165"/>
                  <a:gd name="T17" fmla="*/ 82 h 187"/>
                  <a:gd name="T18" fmla="*/ 6 w 165"/>
                  <a:gd name="T19" fmla="*/ 101 h 187"/>
                  <a:gd name="T20" fmla="*/ 0 w 165"/>
                  <a:gd name="T21" fmla="*/ 111 h 187"/>
                  <a:gd name="T22" fmla="*/ 0 w 165"/>
                  <a:gd name="T23" fmla="*/ 115 h 187"/>
                  <a:gd name="T24" fmla="*/ 1 w 165"/>
                  <a:gd name="T25" fmla="*/ 118 h 187"/>
                  <a:gd name="T26" fmla="*/ 6 w 165"/>
                  <a:gd name="T27" fmla="*/ 119 h 187"/>
                  <a:gd name="T28" fmla="*/ 13 w 165"/>
                  <a:gd name="T29" fmla="*/ 120 h 187"/>
                  <a:gd name="T30" fmla="*/ 17 w 165"/>
                  <a:gd name="T31" fmla="*/ 121 h 187"/>
                  <a:gd name="T32" fmla="*/ 17 w 165"/>
                  <a:gd name="T33" fmla="*/ 129 h 187"/>
                  <a:gd name="T34" fmla="*/ 15 w 165"/>
                  <a:gd name="T35" fmla="*/ 138 h 187"/>
                  <a:gd name="T36" fmla="*/ 19 w 165"/>
                  <a:gd name="T37" fmla="*/ 143 h 187"/>
                  <a:gd name="T38" fmla="*/ 17 w 165"/>
                  <a:gd name="T39" fmla="*/ 149 h 187"/>
                  <a:gd name="T40" fmla="*/ 21 w 165"/>
                  <a:gd name="T41" fmla="*/ 153 h 187"/>
                  <a:gd name="T42" fmla="*/ 24 w 165"/>
                  <a:gd name="T43" fmla="*/ 165 h 187"/>
                  <a:gd name="T44" fmla="*/ 29 w 165"/>
                  <a:gd name="T45" fmla="*/ 169 h 187"/>
                  <a:gd name="T46" fmla="*/ 37 w 165"/>
                  <a:gd name="T47" fmla="*/ 169 h 187"/>
                  <a:gd name="T48" fmla="*/ 48 w 165"/>
                  <a:gd name="T49" fmla="*/ 167 h 187"/>
                  <a:gd name="T50" fmla="*/ 59 w 165"/>
                  <a:gd name="T51" fmla="*/ 165 h 187"/>
                  <a:gd name="T52" fmla="*/ 58 w 165"/>
                  <a:gd name="T53" fmla="*/ 186 h 187"/>
                  <a:gd name="T54" fmla="*/ 145 w 165"/>
                  <a:gd name="T55" fmla="*/ 158 h 187"/>
                  <a:gd name="T56" fmla="*/ 138 w 165"/>
                  <a:gd name="T57" fmla="*/ 142 h 187"/>
                  <a:gd name="T58" fmla="*/ 140 w 165"/>
                  <a:gd name="T59" fmla="*/ 129 h 187"/>
                  <a:gd name="T60" fmla="*/ 164 w 165"/>
                  <a:gd name="T61" fmla="*/ 106 h 187"/>
                  <a:gd name="T62" fmla="*/ 164 w 165"/>
                  <a:gd name="T63" fmla="*/ 42 h 187"/>
                  <a:gd name="T64" fmla="*/ 147 w 165"/>
                  <a:gd name="T65" fmla="*/ 25 h 187"/>
                  <a:gd name="T66" fmla="*/ 127 w 165"/>
                  <a:gd name="T67" fmla="*/ 16 h 187"/>
                  <a:gd name="T68" fmla="*/ 114 w 165"/>
                  <a:gd name="T69" fmla="*/ 1 h 187"/>
                  <a:gd name="T70" fmla="*/ 99 w 165"/>
                  <a:gd name="T71" fmla="*/ 0 h 187"/>
                  <a:gd name="T72" fmla="*/ 80 w 165"/>
                  <a:gd name="T73" fmla="*/ 4 h 187"/>
                  <a:gd name="T74" fmla="*/ 65 w 165"/>
                  <a:gd name="T75" fmla="*/ 7 h 187"/>
                  <a:gd name="T76" fmla="*/ 53 w 165"/>
                  <a:gd name="T77" fmla="*/ 14 h 187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w 165"/>
                  <a:gd name="T118" fmla="*/ 0 h 187"/>
                  <a:gd name="T119" fmla="*/ 165 w 165"/>
                  <a:gd name="T120" fmla="*/ 187 h 187"/>
                </a:gdLst>
                <a:ahLst/>
                <a:cxnLst>
                  <a:cxn ang="T78">
                    <a:pos x="T0" y="T1"/>
                  </a:cxn>
                  <a:cxn ang="T79">
                    <a:pos x="T2" y="T3"/>
                  </a:cxn>
                  <a:cxn ang="T80">
                    <a:pos x="T4" y="T5"/>
                  </a:cxn>
                  <a:cxn ang="T81">
                    <a:pos x="T6" y="T7"/>
                  </a:cxn>
                  <a:cxn ang="T82">
                    <a:pos x="T8" y="T9"/>
                  </a:cxn>
                  <a:cxn ang="T83">
                    <a:pos x="T10" y="T11"/>
                  </a:cxn>
                  <a:cxn ang="T84">
                    <a:pos x="T12" y="T13"/>
                  </a:cxn>
                  <a:cxn ang="T85">
                    <a:pos x="T14" y="T15"/>
                  </a:cxn>
                  <a:cxn ang="T86">
                    <a:pos x="T16" y="T17"/>
                  </a:cxn>
                  <a:cxn ang="T87">
                    <a:pos x="T18" y="T19"/>
                  </a:cxn>
                  <a:cxn ang="T88">
                    <a:pos x="T20" y="T21"/>
                  </a:cxn>
                  <a:cxn ang="T89">
                    <a:pos x="T22" y="T23"/>
                  </a:cxn>
                  <a:cxn ang="T90">
                    <a:pos x="T24" y="T25"/>
                  </a:cxn>
                  <a:cxn ang="T91">
                    <a:pos x="T26" y="T27"/>
                  </a:cxn>
                  <a:cxn ang="T92">
                    <a:pos x="T28" y="T29"/>
                  </a:cxn>
                  <a:cxn ang="T93">
                    <a:pos x="T30" y="T31"/>
                  </a:cxn>
                  <a:cxn ang="T94">
                    <a:pos x="T32" y="T33"/>
                  </a:cxn>
                  <a:cxn ang="T95">
                    <a:pos x="T34" y="T35"/>
                  </a:cxn>
                  <a:cxn ang="T96">
                    <a:pos x="T36" y="T37"/>
                  </a:cxn>
                  <a:cxn ang="T97">
                    <a:pos x="T38" y="T39"/>
                  </a:cxn>
                  <a:cxn ang="T98">
                    <a:pos x="T40" y="T41"/>
                  </a:cxn>
                  <a:cxn ang="T99">
                    <a:pos x="T42" y="T43"/>
                  </a:cxn>
                  <a:cxn ang="T100">
                    <a:pos x="T44" y="T45"/>
                  </a:cxn>
                  <a:cxn ang="T101">
                    <a:pos x="T46" y="T47"/>
                  </a:cxn>
                  <a:cxn ang="T102">
                    <a:pos x="T48" y="T49"/>
                  </a:cxn>
                  <a:cxn ang="T103">
                    <a:pos x="T50" y="T51"/>
                  </a:cxn>
                  <a:cxn ang="T104">
                    <a:pos x="T52" y="T53"/>
                  </a:cxn>
                  <a:cxn ang="T105">
                    <a:pos x="T54" y="T55"/>
                  </a:cxn>
                  <a:cxn ang="T106">
                    <a:pos x="T56" y="T57"/>
                  </a:cxn>
                  <a:cxn ang="T107">
                    <a:pos x="T58" y="T59"/>
                  </a:cxn>
                  <a:cxn ang="T108">
                    <a:pos x="T60" y="T61"/>
                  </a:cxn>
                  <a:cxn ang="T109">
                    <a:pos x="T62" y="T63"/>
                  </a:cxn>
                  <a:cxn ang="T110">
                    <a:pos x="T64" y="T65"/>
                  </a:cxn>
                  <a:cxn ang="T111">
                    <a:pos x="T66" y="T67"/>
                  </a:cxn>
                  <a:cxn ang="T112">
                    <a:pos x="T68" y="T69"/>
                  </a:cxn>
                  <a:cxn ang="T113">
                    <a:pos x="T70" y="T71"/>
                  </a:cxn>
                  <a:cxn ang="T114">
                    <a:pos x="T72" y="T73"/>
                  </a:cxn>
                  <a:cxn ang="T115">
                    <a:pos x="T74" y="T75"/>
                  </a:cxn>
                  <a:cxn ang="T116">
                    <a:pos x="T76" y="T77"/>
                  </a:cxn>
                </a:cxnLst>
                <a:rect l="T117" t="T118" r="T119" b="T120"/>
                <a:pathLst>
                  <a:path w="165" h="187">
                    <a:moveTo>
                      <a:pt x="53" y="14"/>
                    </a:moveTo>
                    <a:lnTo>
                      <a:pt x="43" y="19"/>
                    </a:lnTo>
                    <a:lnTo>
                      <a:pt x="37" y="26"/>
                    </a:lnTo>
                    <a:lnTo>
                      <a:pt x="32" y="37"/>
                    </a:lnTo>
                    <a:lnTo>
                      <a:pt x="24" y="50"/>
                    </a:lnTo>
                    <a:lnTo>
                      <a:pt x="20" y="58"/>
                    </a:lnTo>
                    <a:lnTo>
                      <a:pt x="20" y="65"/>
                    </a:lnTo>
                    <a:lnTo>
                      <a:pt x="24" y="75"/>
                    </a:lnTo>
                    <a:lnTo>
                      <a:pt x="17" y="82"/>
                    </a:lnTo>
                    <a:lnTo>
                      <a:pt x="6" y="101"/>
                    </a:lnTo>
                    <a:lnTo>
                      <a:pt x="0" y="111"/>
                    </a:lnTo>
                    <a:lnTo>
                      <a:pt x="0" y="115"/>
                    </a:lnTo>
                    <a:lnTo>
                      <a:pt x="1" y="118"/>
                    </a:lnTo>
                    <a:lnTo>
                      <a:pt x="6" y="119"/>
                    </a:lnTo>
                    <a:lnTo>
                      <a:pt x="13" y="120"/>
                    </a:lnTo>
                    <a:lnTo>
                      <a:pt x="17" y="121"/>
                    </a:lnTo>
                    <a:lnTo>
                      <a:pt x="17" y="129"/>
                    </a:lnTo>
                    <a:lnTo>
                      <a:pt x="15" y="138"/>
                    </a:lnTo>
                    <a:lnTo>
                      <a:pt x="19" y="143"/>
                    </a:lnTo>
                    <a:lnTo>
                      <a:pt x="17" y="149"/>
                    </a:lnTo>
                    <a:lnTo>
                      <a:pt x="21" y="153"/>
                    </a:lnTo>
                    <a:lnTo>
                      <a:pt x="24" y="165"/>
                    </a:lnTo>
                    <a:lnTo>
                      <a:pt x="29" y="169"/>
                    </a:lnTo>
                    <a:lnTo>
                      <a:pt x="37" y="169"/>
                    </a:lnTo>
                    <a:lnTo>
                      <a:pt x="48" y="167"/>
                    </a:lnTo>
                    <a:lnTo>
                      <a:pt x="59" y="165"/>
                    </a:lnTo>
                    <a:lnTo>
                      <a:pt x="58" y="186"/>
                    </a:lnTo>
                    <a:lnTo>
                      <a:pt x="145" y="158"/>
                    </a:lnTo>
                    <a:lnTo>
                      <a:pt x="138" y="142"/>
                    </a:lnTo>
                    <a:lnTo>
                      <a:pt x="140" y="129"/>
                    </a:lnTo>
                    <a:lnTo>
                      <a:pt x="164" y="106"/>
                    </a:lnTo>
                    <a:lnTo>
                      <a:pt x="164" y="42"/>
                    </a:lnTo>
                    <a:lnTo>
                      <a:pt x="147" y="25"/>
                    </a:lnTo>
                    <a:lnTo>
                      <a:pt x="127" y="16"/>
                    </a:lnTo>
                    <a:lnTo>
                      <a:pt x="114" y="1"/>
                    </a:lnTo>
                    <a:lnTo>
                      <a:pt x="99" y="0"/>
                    </a:lnTo>
                    <a:lnTo>
                      <a:pt x="80" y="4"/>
                    </a:lnTo>
                    <a:lnTo>
                      <a:pt x="65" y="7"/>
                    </a:lnTo>
                    <a:lnTo>
                      <a:pt x="53" y="14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12700" cap="rnd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1" name="Freeform 69"/>
              <p:cNvSpPr>
                <a:spLocks/>
              </p:cNvSpPr>
              <p:nvPr/>
            </p:nvSpPr>
            <p:spPr bwMode="auto">
              <a:xfrm>
                <a:off x="4090" y="2474"/>
                <a:ext cx="11" cy="4"/>
              </a:xfrm>
              <a:custGeom>
                <a:avLst/>
                <a:gdLst>
                  <a:gd name="T0" fmla="*/ 0 w 11"/>
                  <a:gd name="T1" fmla="*/ 1 h 4"/>
                  <a:gd name="T2" fmla="*/ 2 w 11"/>
                  <a:gd name="T3" fmla="*/ 2 h 4"/>
                  <a:gd name="T4" fmla="*/ 7 w 11"/>
                  <a:gd name="T5" fmla="*/ 2 h 4"/>
                  <a:gd name="T6" fmla="*/ 9 w 11"/>
                  <a:gd name="T7" fmla="*/ 3 h 4"/>
                  <a:gd name="T8" fmla="*/ 10 w 11"/>
                  <a:gd name="T9" fmla="*/ 1 h 4"/>
                  <a:gd name="T10" fmla="*/ 7 w 11"/>
                  <a:gd name="T11" fmla="*/ 0 h 4"/>
                  <a:gd name="T12" fmla="*/ 0 w 11"/>
                  <a:gd name="T13" fmla="*/ 1 h 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1"/>
                  <a:gd name="T22" fmla="*/ 0 h 4"/>
                  <a:gd name="T23" fmla="*/ 11 w 11"/>
                  <a:gd name="T24" fmla="*/ 4 h 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1" h="4">
                    <a:moveTo>
                      <a:pt x="0" y="1"/>
                    </a:moveTo>
                    <a:lnTo>
                      <a:pt x="2" y="2"/>
                    </a:lnTo>
                    <a:lnTo>
                      <a:pt x="7" y="2"/>
                    </a:lnTo>
                    <a:lnTo>
                      <a:pt x="9" y="3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0" y="1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2" name="Freeform 70"/>
              <p:cNvSpPr>
                <a:spLocks/>
              </p:cNvSpPr>
              <p:nvPr/>
            </p:nvSpPr>
            <p:spPr bwMode="auto">
              <a:xfrm>
                <a:off x="4098" y="2467"/>
                <a:ext cx="6" cy="8"/>
              </a:xfrm>
              <a:custGeom>
                <a:avLst/>
                <a:gdLst>
                  <a:gd name="T0" fmla="*/ 0 w 6"/>
                  <a:gd name="T1" fmla="*/ 0 h 8"/>
                  <a:gd name="T2" fmla="*/ 3 w 6"/>
                  <a:gd name="T3" fmla="*/ 1 h 8"/>
                  <a:gd name="T4" fmla="*/ 3 w 6"/>
                  <a:gd name="T5" fmla="*/ 4 h 8"/>
                  <a:gd name="T6" fmla="*/ 4 w 6"/>
                  <a:gd name="T7" fmla="*/ 7 h 8"/>
                  <a:gd name="T8" fmla="*/ 5 w 6"/>
                  <a:gd name="T9" fmla="*/ 3 h 8"/>
                  <a:gd name="T10" fmla="*/ 5 w 6"/>
                  <a:gd name="T11" fmla="*/ 0 h 8"/>
                  <a:gd name="T12" fmla="*/ 0 w 6"/>
                  <a:gd name="T13" fmla="*/ 0 h 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"/>
                  <a:gd name="T22" fmla="*/ 0 h 8"/>
                  <a:gd name="T23" fmla="*/ 6 w 6"/>
                  <a:gd name="T24" fmla="*/ 8 h 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" h="8">
                    <a:moveTo>
                      <a:pt x="0" y="0"/>
                    </a:moveTo>
                    <a:lnTo>
                      <a:pt x="3" y="1"/>
                    </a:lnTo>
                    <a:lnTo>
                      <a:pt x="3" y="4"/>
                    </a:lnTo>
                    <a:lnTo>
                      <a:pt x="4" y="7"/>
                    </a:lnTo>
                    <a:lnTo>
                      <a:pt x="5" y="3"/>
                    </a:lnTo>
                    <a:lnTo>
                      <a:pt x="5" y="0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3" name="Freeform 71"/>
              <p:cNvSpPr>
                <a:spLocks/>
              </p:cNvSpPr>
              <p:nvPr/>
            </p:nvSpPr>
            <p:spPr bwMode="auto">
              <a:xfrm>
                <a:off x="4105" y="2445"/>
                <a:ext cx="5" cy="15"/>
              </a:xfrm>
              <a:custGeom>
                <a:avLst/>
                <a:gdLst>
                  <a:gd name="T0" fmla="*/ 4 w 5"/>
                  <a:gd name="T1" fmla="*/ 0 h 15"/>
                  <a:gd name="T2" fmla="*/ 1 w 5"/>
                  <a:gd name="T3" fmla="*/ 7 h 15"/>
                  <a:gd name="T4" fmla="*/ 0 w 5"/>
                  <a:gd name="T5" fmla="*/ 14 h 15"/>
                  <a:gd name="T6" fmla="*/ 2 w 5"/>
                  <a:gd name="T7" fmla="*/ 9 h 15"/>
                  <a:gd name="T8" fmla="*/ 4 w 5"/>
                  <a:gd name="T9" fmla="*/ 0 h 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"/>
                  <a:gd name="T16" fmla="*/ 0 h 15"/>
                  <a:gd name="T17" fmla="*/ 5 w 5"/>
                  <a:gd name="T18" fmla="*/ 15 h 1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" h="15">
                    <a:moveTo>
                      <a:pt x="4" y="0"/>
                    </a:moveTo>
                    <a:lnTo>
                      <a:pt x="1" y="7"/>
                    </a:lnTo>
                    <a:lnTo>
                      <a:pt x="0" y="14"/>
                    </a:lnTo>
                    <a:lnTo>
                      <a:pt x="2" y="9"/>
                    </a:lnTo>
                    <a:lnTo>
                      <a:pt x="4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4" name="Freeform 72"/>
              <p:cNvSpPr>
                <a:spLocks/>
              </p:cNvSpPr>
              <p:nvPr/>
            </p:nvSpPr>
            <p:spPr bwMode="auto">
              <a:xfrm>
                <a:off x="4108" y="2432"/>
                <a:ext cx="19" cy="13"/>
              </a:xfrm>
              <a:custGeom>
                <a:avLst/>
                <a:gdLst>
                  <a:gd name="T0" fmla="*/ 0 w 19"/>
                  <a:gd name="T1" fmla="*/ 0 h 13"/>
                  <a:gd name="T2" fmla="*/ 2 w 19"/>
                  <a:gd name="T3" fmla="*/ 2 h 13"/>
                  <a:gd name="T4" fmla="*/ 3 w 19"/>
                  <a:gd name="T5" fmla="*/ 6 h 13"/>
                  <a:gd name="T6" fmla="*/ 3 w 19"/>
                  <a:gd name="T7" fmla="*/ 9 h 13"/>
                  <a:gd name="T8" fmla="*/ 3 w 19"/>
                  <a:gd name="T9" fmla="*/ 10 h 13"/>
                  <a:gd name="T10" fmla="*/ 2 w 19"/>
                  <a:gd name="T11" fmla="*/ 12 h 13"/>
                  <a:gd name="T12" fmla="*/ 4 w 19"/>
                  <a:gd name="T13" fmla="*/ 8 h 13"/>
                  <a:gd name="T14" fmla="*/ 7 w 19"/>
                  <a:gd name="T15" fmla="*/ 8 h 13"/>
                  <a:gd name="T16" fmla="*/ 11 w 19"/>
                  <a:gd name="T17" fmla="*/ 6 h 13"/>
                  <a:gd name="T18" fmla="*/ 18 w 19"/>
                  <a:gd name="T19" fmla="*/ 6 h 13"/>
                  <a:gd name="T20" fmla="*/ 11 w 19"/>
                  <a:gd name="T21" fmla="*/ 2 h 13"/>
                  <a:gd name="T22" fmla="*/ 0 w 19"/>
                  <a:gd name="T23" fmla="*/ 0 h 13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9"/>
                  <a:gd name="T37" fmla="*/ 0 h 13"/>
                  <a:gd name="T38" fmla="*/ 19 w 19"/>
                  <a:gd name="T39" fmla="*/ 13 h 13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9" h="13">
                    <a:moveTo>
                      <a:pt x="0" y="0"/>
                    </a:moveTo>
                    <a:lnTo>
                      <a:pt x="2" y="2"/>
                    </a:lnTo>
                    <a:lnTo>
                      <a:pt x="3" y="6"/>
                    </a:lnTo>
                    <a:lnTo>
                      <a:pt x="3" y="9"/>
                    </a:lnTo>
                    <a:lnTo>
                      <a:pt x="3" y="10"/>
                    </a:lnTo>
                    <a:lnTo>
                      <a:pt x="2" y="12"/>
                    </a:lnTo>
                    <a:lnTo>
                      <a:pt x="4" y="8"/>
                    </a:lnTo>
                    <a:lnTo>
                      <a:pt x="7" y="8"/>
                    </a:lnTo>
                    <a:lnTo>
                      <a:pt x="11" y="6"/>
                    </a:lnTo>
                    <a:lnTo>
                      <a:pt x="18" y="6"/>
                    </a:lnTo>
                    <a:lnTo>
                      <a:pt x="11" y="2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5" name="Freeform 73"/>
              <p:cNvSpPr>
                <a:spLocks/>
              </p:cNvSpPr>
              <p:nvPr/>
            </p:nvSpPr>
            <p:spPr bwMode="auto">
              <a:xfrm>
                <a:off x="4104" y="2415"/>
                <a:ext cx="31" cy="13"/>
              </a:xfrm>
              <a:custGeom>
                <a:avLst/>
                <a:gdLst>
                  <a:gd name="T0" fmla="*/ 0 w 31"/>
                  <a:gd name="T1" fmla="*/ 6 h 13"/>
                  <a:gd name="T2" fmla="*/ 1 w 31"/>
                  <a:gd name="T3" fmla="*/ 11 h 13"/>
                  <a:gd name="T4" fmla="*/ 4 w 31"/>
                  <a:gd name="T5" fmla="*/ 12 h 13"/>
                  <a:gd name="T6" fmla="*/ 9 w 31"/>
                  <a:gd name="T7" fmla="*/ 8 h 13"/>
                  <a:gd name="T8" fmla="*/ 15 w 31"/>
                  <a:gd name="T9" fmla="*/ 6 h 13"/>
                  <a:gd name="T10" fmla="*/ 25 w 31"/>
                  <a:gd name="T11" fmla="*/ 6 h 13"/>
                  <a:gd name="T12" fmla="*/ 30 w 31"/>
                  <a:gd name="T13" fmla="*/ 6 h 13"/>
                  <a:gd name="T14" fmla="*/ 22 w 31"/>
                  <a:gd name="T15" fmla="*/ 3 h 13"/>
                  <a:gd name="T16" fmla="*/ 17 w 31"/>
                  <a:gd name="T17" fmla="*/ 2 h 13"/>
                  <a:gd name="T18" fmla="*/ 18 w 31"/>
                  <a:gd name="T19" fmla="*/ 0 h 13"/>
                  <a:gd name="T20" fmla="*/ 13 w 31"/>
                  <a:gd name="T21" fmla="*/ 2 h 13"/>
                  <a:gd name="T22" fmla="*/ 13 w 31"/>
                  <a:gd name="T23" fmla="*/ 1 h 13"/>
                  <a:gd name="T24" fmla="*/ 9 w 31"/>
                  <a:gd name="T25" fmla="*/ 3 h 13"/>
                  <a:gd name="T26" fmla="*/ 5 w 31"/>
                  <a:gd name="T27" fmla="*/ 3 h 13"/>
                  <a:gd name="T28" fmla="*/ 0 w 31"/>
                  <a:gd name="T29" fmla="*/ 6 h 1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1"/>
                  <a:gd name="T46" fmla="*/ 0 h 13"/>
                  <a:gd name="T47" fmla="*/ 31 w 31"/>
                  <a:gd name="T48" fmla="*/ 13 h 1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1" h="13">
                    <a:moveTo>
                      <a:pt x="0" y="6"/>
                    </a:moveTo>
                    <a:lnTo>
                      <a:pt x="1" y="11"/>
                    </a:lnTo>
                    <a:lnTo>
                      <a:pt x="4" y="12"/>
                    </a:lnTo>
                    <a:lnTo>
                      <a:pt x="9" y="8"/>
                    </a:lnTo>
                    <a:lnTo>
                      <a:pt x="15" y="6"/>
                    </a:lnTo>
                    <a:lnTo>
                      <a:pt x="25" y="6"/>
                    </a:lnTo>
                    <a:lnTo>
                      <a:pt x="30" y="6"/>
                    </a:lnTo>
                    <a:lnTo>
                      <a:pt x="22" y="3"/>
                    </a:lnTo>
                    <a:lnTo>
                      <a:pt x="17" y="2"/>
                    </a:lnTo>
                    <a:lnTo>
                      <a:pt x="18" y="0"/>
                    </a:lnTo>
                    <a:lnTo>
                      <a:pt x="13" y="2"/>
                    </a:lnTo>
                    <a:lnTo>
                      <a:pt x="13" y="1"/>
                    </a:lnTo>
                    <a:lnTo>
                      <a:pt x="9" y="3"/>
                    </a:lnTo>
                    <a:lnTo>
                      <a:pt x="5" y="3"/>
                    </a:lnTo>
                    <a:lnTo>
                      <a:pt x="0" y="6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6" name="Freeform 74"/>
              <p:cNvSpPr>
                <a:spLocks/>
              </p:cNvSpPr>
              <p:nvPr/>
            </p:nvSpPr>
            <p:spPr bwMode="auto">
              <a:xfrm>
                <a:off x="4170" y="2430"/>
                <a:ext cx="19" cy="37"/>
              </a:xfrm>
              <a:custGeom>
                <a:avLst/>
                <a:gdLst>
                  <a:gd name="T0" fmla="*/ 0 w 19"/>
                  <a:gd name="T1" fmla="*/ 7 h 37"/>
                  <a:gd name="T2" fmla="*/ 6 w 19"/>
                  <a:gd name="T3" fmla="*/ 3 h 37"/>
                  <a:gd name="T4" fmla="*/ 12 w 19"/>
                  <a:gd name="T5" fmla="*/ 4 h 37"/>
                  <a:gd name="T6" fmla="*/ 16 w 19"/>
                  <a:gd name="T7" fmla="*/ 9 h 37"/>
                  <a:gd name="T8" fmla="*/ 16 w 19"/>
                  <a:gd name="T9" fmla="*/ 18 h 37"/>
                  <a:gd name="T10" fmla="*/ 16 w 19"/>
                  <a:gd name="T11" fmla="*/ 24 h 37"/>
                  <a:gd name="T12" fmla="*/ 14 w 19"/>
                  <a:gd name="T13" fmla="*/ 29 h 37"/>
                  <a:gd name="T14" fmla="*/ 10 w 19"/>
                  <a:gd name="T15" fmla="*/ 21 h 37"/>
                  <a:gd name="T16" fmla="*/ 7 w 19"/>
                  <a:gd name="T17" fmla="*/ 17 h 37"/>
                  <a:gd name="T18" fmla="*/ 1 w 19"/>
                  <a:gd name="T19" fmla="*/ 14 h 37"/>
                  <a:gd name="T20" fmla="*/ 6 w 19"/>
                  <a:gd name="T21" fmla="*/ 20 h 37"/>
                  <a:gd name="T22" fmla="*/ 11 w 19"/>
                  <a:gd name="T23" fmla="*/ 25 h 37"/>
                  <a:gd name="T24" fmla="*/ 11 w 19"/>
                  <a:gd name="T25" fmla="*/ 30 h 37"/>
                  <a:gd name="T26" fmla="*/ 9 w 19"/>
                  <a:gd name="T27" fmla="*/ 35 h 37"/>
                  <a:gd name="T28" fmla="*/ 6 w 19"/>
                  <a:gd name="T29" fmla="*/ 36 h 37"/>
                  <a:gd name="T30" fmla="*/ 14 w 19"/>
                  <a:gd name="T31" fmla="*/ 34 h 37"/>
                  <a:gd name="T32" fmla="*/ 18 w 19"/>
                  <a:gd name="T33" fmla="*/ 27 h 37"/>
                  <a:gd name="T34" fmla="*/ 18 w 19"/>
                  <a:gd name="T35" fmla="*/ 17 h 37"/>
                  <a:gd name="T36" fmla="*/ 18 w 19"/>
                  <a:gd name="T37" fmla="*/ 7 h 37"/>
                  <a:gd name="T38" fmla="*/ 14 w 19"/>
                  <a:gd name="T39" fmla="*/ 2 h 37"/>
                  <a:gd name="T40" fmla="*/ 8 w 19"/>
                  <a:gd name="T41" fmla="*/ 0 h 37"/>
                  <a:gd name="T42" fmla="*/ 3 w 19"/>
                  <a:gd name="T43" fmla="*/ 1 h 37"/>
                  <a:gd name="T44" fmla="*/ 0 w 19"/>
                  <a:gd name="T45" fmla="*/ 7 h 37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9"/>
                  <a:gd name="T70" fmla="*/ 0 h 37"/>
                  <a:gd name="T71" fmla="*/ 19 w 19"/>
                  <a:gd name="T72" fmla="*/ 37 h 37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9" h="37">
                    <a:moveTo>
                      <a:pt x="0" y="7"/>
                    </a:moveTo>
                    <a:lnTo>
                      <a:pt x="6" y="3"/>
                    </a:lnTo>
                    <a:lnTo>
                      <a:pt x="12" y="4"/>
                    </a:lnTo>
                    <a:lnTo>
                      <a:pt x="16" y="9"/>
                    </a:lnTo>
                    <a:lnTo>
                      <a:pt x="16" y="18"/>
                    </a:lnTo>
                    <a:lnTo>
                      <a:pt x="16" y="24"/>
                    </a:lnTo>
                    <a:lnTo>
                      <a:pt x="14" y="29"/>
                    </a:lnTo>
                    <a:lnTo>
                      <a:pt x="10" y="21"/>
                    </a:lnTo>
                    <a:lnTo>
                      <a:pt x="7" y="17"/>
                    </a:lnTo>
                    <a:lnTo>
                      <a:pt x="1" y="14"/>
                    </a:lnTo>
                    <a:lnTo>
                      <a:pt x="6" y="20"/>
                    </a:lnTo>
                    <a:lnTo>
                      <a:pt x="11" y="25"/>
                    </a:lnTo>
                    <a:lnTo>
                      <a:pt x="11" y="30"/>
                    </a:lnTo>
                    <a:lnTo>
                      <a:pt x="9" y="35"/>
                    </a:lnTo>
                    <a:lnTo>
                      <a:pt x="6" y="36"/>
                    </a:lnTo>
                    <a:lnTo>
                      <a:pt x="14" y="34"/>
                    </a:lnTo>
                    <a:lnTo>
                      <a:pt x="18" y="27"/>
                    </a:lnTo>
                    <a:lnTo>
                      <a:pt x="18" y="17"/>
                    </a:lnTo>
                    <a:lnTo>
                      <a:pt x="18" y="7"/>
                    </a:lnTo>
                    <a:lnTo>
                      <a:pt x="14" y="2"/>
                    </a:lnTo>
                    <a:lnTo>
                      <a:pt x="8" y="0"/>
                    </a:lnTo>
                    <a:lnTo>
                      <a:pt x="3" y="1"/>
                    </a:lnTo>
                    <a:lnTo>
                      <a:pt x="0" y="7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7" name="Freeform 75"/>
              <p:cNvSpPr>
                <a:spLocks/>
              </p:cNvSpPr>
              <p:nvPr/>
            </p:nvSpPr>
            <p:spPr bwMode="auto">
              <a:xfrm>
                <a:off x="4165" y="2425"/>
                <a:ext cx="30" cy="49"/>
              </a:xfrm>
              <a:custGeom>
                <a:avLst/>
                <a:gdLst>
                  <a:gd name="T0" fmla="*/ 0 w 30"/>
                  <a:gd name="T1" fmla="*/ 12 h 49"/>
                  <a:gd name="T2" fmla="*/ 5 w 30"/>
                  <a:gd name="T3" fmla="*/ 4 h 49"/>
                  <a:gd name="T4" fmla="*/ 12 w 30"/>
                  <a:gd name="T5" fmla="*/ 2 h 49"/>
                  <a:gd name="T6" fmla="*/ 21 w 30"/>
                  <a:gd name="T7" fmla="*/ 4 h 49"/>
                  <a:gd name="T8" fmla="*/ 25 w 30"/>
                  <a:gd name="T9" fmla="*/ 8 h 49"/>
                  <a:gd name="T10" fmla="*/ 27 w 30"/>
                  <a:gd name="T11" fmla="*/ 15 h 49"/>
                  <a:gd name="T12" fmla="*/ 27 w 30"/>
                  <a:gd name="T13" fmla="*/ 21 h 49"/>
                  <a:gd name="T14" fmla="*/ 26 w 30"/>
                  <a:gd name="T15" fmla="*/ 24 h 49"/>
                  <a:gd name="T16" fmla="*/ 26 w 30"/>
                  <a:gd name="T17" fmla="*/ 30 h 49"/>
                  <a:gd name="T18" fmla="*/ 24 w 30"/>
                  <a:gd name="T19" fmla="*/ 37 h 49"/>
                  <a:gd name="T20" fmla="*/ 18 w 30"/>
                  <a:gd name="T21" fmla="*/ 43 h 49"/>
                  <a:gd name="T22" fmla="*/ 10 w 30"/>
                  <a:gd name="T23" fmla="*/ 43 h 49"/>
                  <a:gd name="T24" fmla="*/ 5 w 30"/>
                  <a:gd name="T25" fmla="*/ 41 h 49"/>
                  <a:gd name="T26" fmla="*/ 4 w 30"/>
                  <a:gd name="T27" fmla="*/ 45 h 49"/>
                  <a:gd name="T28" fmla="*/ 10 w 30"/>
                  <a:gd name="T29" fmla="*/ 48 h 49"/>
                  <a:gd name="T30" fmla="*/ 18 w 30"/>
                  <a:gd name="T31" fmla="*/ 47 h 49"/>
                  <a:gd name="T32" fmla="*/ 23 w 30"/>
                  <a:gd name="T33" fmla="*/ 44 h 49"/>
                  <a:gd name="T34" fmla="*/ 27 w 30"/>
                  <a:gd name="T35" fmla="*/ 38 h 49"/>
                  <a:gd name="T36" fmla="*/ 28 w 30"/>
                  <a:gd name="T37" fmla="*/ 26 h 49"/>
                  <a:gd name="T38" fmla="*/ 29 w 30"/>
                  <a:gd name="T39" fmla="*/ 19 h 49"/>
                  <a:gd name="T40" fmla="*/ 29 w 30"/>
                  <a:gd name="T41" fmla="*/ 13 h 49"/>
                  <a:gd name="T42" fmla="*/ 26 w 30"/>
                  <a:gd name="T43" fmla="*/ 7 h 49"/>
                  <a:gd name="T44" fmla="*/ 23 w 30"/>
                  <a:gd name="T45" fmla="*/ 2 h 49"/>
                  <a:gd name="T46" fmla="*/ 15 w 30"/>
                  <a:gd name="T47" fmla="*/ 0 h 49"/>
                  <a:gd name="T48" fmla="*/ 5 w 30"/>
                  <a:gd name="T49" fmla="*/ 2 h 49"/>
                  <a:gd name="T50" fmla="*/ 1 w 30"/>
                  <a:gd name="T51" fmla="*/ 4 h 49"/>
                  <a:gd name="T52" fmla="*/ 0 w 30"/>
                  <a:gd name="T53" fmla="*/ 12 h 49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30"/>
                  <a:gd name="T82" fmla="*/ 0 h 49"/>
                  <a:gd name="T83" fmla="*/ 30 w 30"/>
                  <a:gd name="T84" fmla="*/ 49 h 49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30" h="49">
                    <a:moveTo>
                      <a:pt x="0" y="12"/>
                    </a:moveTo>
                    <a:lnTo>
                      <a:pt x="5" y="4"/>
                    </a:lnTo>
                    <a:lnTo>
                      <a:pt x="12" y="2"/>
                    </a:lnTo>
                    <a:lnTo>
                      <a:pt x="21" y="4"/>
                    </a:lnTo>
                    <a:lnTo>
                      <a:pt x="25" y="8"/>
                    </a:lnTo>
                    <a:lnTo>
                      <a:pt x="27" y="15"/>
                    </a:lnTo>
                    <a:lnTo>
                      <a:pt x="27" y="21"/>
                    </a:lnTo>
                    <a:lnTo>
                      <a:pt x="26" y="24"/>
                    </a:lnTo>
                    <a:lnTo>
                      <a:pt x="26" y="30"/>
                    </a:lnTo>
                    <a:lnTo>
                      <a:pt x="24" y="37"/>
                    </a:lnTo>
                    <a:lnTo>
                      <a:pt x="18" y="43"/>
                    </a:lnTo>
                    <a:lnTo>
                      <a:pt x="10" y="43"/>
                    </a:lnTo>
                    <a:lnTo>
                      <a:pt x="5" y="41"/>
                    </a:lnTo>
                    <a:lnTo>
                      <a:pt x="4" y="45"/>
                    </a:lnTo>
                    <a:lnTo>
                      <a:pt x="10" y="48"/>
                    </a:lnTo>
                    <a:lnTo>
                      <a:pt x="18" y="47"/>
                    </a:lnTo>
                    <a:lnTo>
                      <a:pt x="23" y="44"/>
                    </a:lnTo>
                    <a:lnTo>
                      <a:pt x="27" y="38"/>
                    </a:lnTo>
                    <a:lnTo>
                      <a:pt x="28" y="26"/>
                    </a:lnTo>
                    <a:lnTo>
                      <a:pt x="29" y="19"/>
                    </a:lnTo>
                    <a:lnTo>
                      <a:pt x="29" y="13"/>
                    </a:lnTo>
                    <a:lnTo>
                      <a:pt x="26" y="7"/>
                    </a:lnTo>
                    <a:lnTo>
                      <a:pt x="23" y="2"/>
                    </a:lnTo>
                    <a:lnTo>
                      <a:pt x="15" y="0"/>
                    </a:lnTo>
                    <a:lnTo>
                      <a:pt x="5" y="2"/>
                    </a:lnTo>
                    <a:lnTo>
                      <a:pt x="1" y="4"/>
                    </a:lnTo>
                    <a:lnTo>
                      <a:pt x="0" y="12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8" name="Freeform 76"/>
              <p:cNvSpPr>
                <a:spLocks/>
              </p:cNvSpPr>
              <p:nvPr/>
            </p:nvSpPr>
            <p:spPr bwMode="auto">
              <a:xfrm>
                <a:off x="4151" y="2476"/>
                <a:ext cx="28" cy="41"/>
              </a:xfrm>
              <a:custGeom>
                <a:avLst/>
                <a:gdLst>
                  <a:gd name="T0" fmla="*/ 27 w 28"/>
                  <a:gd name="T1" fmla="*/ 0 h 41"/>
                  <a:gd name="T2" fmla="*/ 23 w 28"/>
                  <a:gd name="T3" fmla="*/ 8 h 41"/>
                  <a:gd name="T4" fmla="*/ 18 w 28"/>
                  <a:gd name="T5" fmla="*/ 18 h 41"/>
                  <a:gd name="T6" fmla="*/ 12 w 28"/>
                  <a:gd name="T7" fmla="*/ 26 h 41"/>
                  <a:gd name="T8" fmla="*/ 4 w 28"/>
                  <a:gd name="T9" fmla="*/ 36 h 41"/>
                  <a:gd name="T10" fmla="*/ 0 w 28"/>
                  <a:gd name="T11" fmla="*/ 40 h 41"/>
                  <a:gd name="T12" fmla="*/ 9 w 28"/>
                  <a:gd name="T13" fmla="*/ 35 h 41"/>
                  <a:gd name="T14" fmla="*/ 16 w 28"/>
                  <a:gd name="T15" fmla="*/ 26 h 41"/>
                  <a:gd name="T16" fmla="*/ 23 w 28"/>
                  <a:gd name="T17" fmla="*/ 15 h 41"/>
                  <a:gd name="T18" fmla="*/ 27 w 28"/>
                  <a:gd name="T19" fmla="*/ 0 h 4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28"/>
                  <a:gd name="T31" fmla="*/ 0 h 41"/>
                  <a:gd name="T32" fmla="*/ 28 w 28"/>
                  <a:gd name="T33" fmla="*/ 41 h 4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28" h="41">
                    <a:moveTo>
                      <a:pt x="27" y="0"/>
                    </a:moveTo>
                    <a:lnTo>
                      <a:pt x="23" y="8"/>
                    </a:lnTo>
                    <a:lnTo>
                      <a:pt x="18" y="18"/>
                    </a:lnTo>
                    <a:lnTo>
                      <a:pt x="12" y="26"/>
                    </a:lnTo>
                    <a:lnTo>
                      <a:pt x="4" y="36"/>
                    </a:lnTo>
                    <a:lnTo>
                      <a:pt x="0" y="40"/>
                    </a:lnTo>
                    <a:lnTo>
                      <a:pt x="9" y="35"/>
                    </a:lnTo>
                    <a:lnTo>
                      <a:pt x="16" y="26"/>
                    </a:lnTo>
                    <a:lnTo>
                      <a:pt x="23" y="15"/>
                    </a:lnTo>
                    <a:lnTo>
                      <a:pt x="27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69" name="Freeform 77"/>
              <p:cNvSpPr>
                <a:spLocks/>
              </p:cNvSpPr>
              <p:nvPr/>
            </p:nvSpPr>
            <p:spPr bwMode="auto">
              <a:xfrm>
                <a:off x="4119" y="2352"/>
                <a:ext cx="137" cy="139"/>
              </a:xfrm>
              <a:custGeom>
                <a:avLst/>
                <a:gdLst>
                  <a:gd name="T0" fmla="*/ 18 w 137"/>
                  <a:gd name="T1" fmla="*/ 28 h 139"/>
                  <a:gd name="T2" fmla="*/ 26 w 137"/>
                  <a:gd name="T3" fmla="*/ 30 h 139"/>
                  <a:gd name="T4" fmla="*/ 38 w 137"/>
                  <a:gd name="T5" fmla="*/ 31 h 139"/>
                  <a:gd name="T6" fmla="*/ 47 w 137"/>
                  <a:gd name="T7" fmla="*/ 41 h 139"/>
                  <a:gd name="T8" fmla="*/ 42 w 137"/>
                  <a:gd name="T9" fmla="*/ 54 h 139"/>
                  <a:gd name="T10" fmla="*/ 35 w 137"/>
                  <a:gd name="T11" fmla="*/ 59 h 139"/>
                  <a:gd name="T12" fmla="*/ 33 w 137"/>
                  <a:gd name="T13" fmla="*/ 70 h 139"/>
                  <a:gd name="T14" fmla="*/ 37 w 137"/>
                  <a:gd name="T15" fmla="*/ 78 h 139"/>
                  <a:gd name="T16" fmla="*/ 34 w 137"/>
                  <a:gd name="T17" fmla="*/ 90 h 139"/>
                  <a:gd name="T18" fmla="*/ 42 w 137"/>
                  <a:gd name="T19" fmla="*/ 90 h 139"/>
                  <a:gd name="T20" fmla="*/ 45 w 137"/>
                  <a:gd name="T21" fmla="*/ 77 h 139"/>
                  <a:gd name="T22" fmla="*/ 51 w 137"/>
                  <a:gd name="T23" fmla="*/ 70 h 139"/>
                  <a:gd name="T24" fmla="*/ 62 w 137"/>
                  <a:gd name="T25" fmla="*/ 70 h 139"/>
                  <a:gd name="T26" fmla="*/ 73 w 137"/>
                  <a:gd name="T27" fmla="*/ 74 h 139"/>
                  <a:gd name="T28" fmla="*/ 76 w 137"/>
                  <a:gd name="T29" fmla="*/ 82 h 139"/>
                  <a:gd name="T30" fmla="*/ 77 w 137"/>
                  <a:gd name="T31" fmla="*/ 95 h 139"/>
                  <a:gd name="T32" fmla="*/ 76 w 137"/>
                  <a:gd name="T33" fmla="*/ 104 h 139"/>
                  <a:gd name="T34" fmla="*/ 76 w 137"/>
                  <a:gd name="T35" fmla="*/ 111 h 139"/>
                  <a:gd name="T36" fmla="*/ 76 w 137"/>
                  <a:gd name="T37" fmla="*/ 119 h 139"/>
                  <a:gd name="T38" fmla="*/ 84 w 137"/>
                  <a:gd name="T39" fmla="*/ 125 h 139"/>
                  <a:gd name="T40" fmla="*/ 89 w 137"/>
                  <a:gd name="T41" fmla="*/ 129 h 139"/>
                  <a:gd name="T42" fmla="*/ 102 w 137"/>
                  <a:gd name="T43" fmla="*/ 138 h 139"/>
                  <a:gd name="T44" fmla="*/ 126 w 137"/>
                  <a:gd name="T45" fmla="*/ 113 h 139"/>
                  <a:gd name="T46" fmla="*/ 133 w 137"/>
                  <a:gd name="T47" fmla="*/ 93 h 139"/>
                  <a:gd name="T48" fmla="*/ 136 w 137"/>
                  <a:gd name="T49" fmla="*/ 60 h 139"/>
                  <a:gd name="T50" fmla="*/ 134 w 137"/>
                  <a:gd name="T51" fmla="*/ 39 h 139"/>
                  <a:gd name="T52" fmla="*/ 126 w 137"/>
                  <a:gd name="T53" fmla="*/ 18 h 139"/>
                  <a:gd name="T54" fmla="*/ 119 w 137"/>
                  <a:gd name="T55" fmla="*/ 11 h 139"/>
                  <a:gd name="T56" fmla="*/ 108 w 137"/>
                  <a:gd name="T57" fmla="*/ 6 h 139"/>
                  <a:gd name="T58" fmla="*/ 95 w 137"/>
                  <a:gd name="T59" fmla="*/ 4 h 139"/>
                  <a:gd name="T60" fmla="*/ 80 w 137"/>
                  <a:gd name="T61" fmla="*/ 0 h 139"/>
                  <a:gd name="T62" fmla="*/ 57 w 137"/>
                  <a:gd name="T63" fmla="*/ 1 h 139"/>
                  <a:gd name="T64" fmla="*/ 38 w 137"/>
                  <a:gd name="T65" fmla="*/ 4 h 139"/>
                  <a:gd name="T66" fmla="*/ 18 w 137"/>
                  <a:gd name="T67" fmla="*/ 10 h 139"/>
                  <a:gd name="T68" fmla="*/ 5 w 137"/>
                  <a:gd name="T69" fmla="*/ 22 h 139"/>
                  <a:gd name="T70" fmla="*/ 0 w 137"/>
                  <a:gd name="T71" fmla="*/ 30 h 139"/>
                  <a:gd name="T72" fmla="*/ 18 w 137"/>
                  <a:gd name="T73" fmla="*/ 28 h 139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w 137"/>
                  <a:gd name="T112" fmla="*/ 0 h 139"/>
                  <a:gd name="T113" fmla="*/ 137 w 137"/>
                  <a:gd name="T114" fmla="*/ 139 h 139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T111" t="T112" r="T113" b="T114"/>
                <a:pathLst>
                  <a:path w="137" h="139">
                    <a:moveTo>
                      <a:pt x="18" y="28"/>
                    </a:moveTo>
                    <a:lnTo>
                      <a:pt x="26" y="30"/>
                    </a:lnTo>
                    <a:lnTo>
                      <a:pt x="38" y="31"/>
                    </a:lnTo>
                    <a:lnTo>
                      <a:pt x="47" y="41"/>
                    </a:lnTo>
                    <a:lnTo>
                      <a:pt x="42" y="54"/>
                    </a:lnTo>
                    <a:lnTo>
                      <a:pt x="35" y="59"/>
                    </a:lnTo>
                    <a:lnTo>
                      <a:pt x="33" y="70"/>
                    </a:lnTo>
                    <a:lnTo>
                      <a:pt x="37" y="78"/>
                    </a:lnTo>
                    <a:lnTo>
                      <a:pt x="34" y="90"/>
                    </a:lnTo>
                    <a:lnTo>
                      <a:pt x="42" y="90"/>
                    </a:lnTo>
                    <a:lnTo>
                      <a:pt x="45" y="77"/>
                    </a:lnTo>
                    <a:lnTo>
                      <a:pt x="51" y="70"/>
                    </a:lnTo>
                    <a:lnTo>
                      <a:pt x="62" y="70"/>
                    </a:lnTo>
                    <a:lnTo>
                      <a:pt x="73" y="74"/>
                    </a:lnTo>
                    <a:lnTo>
                      <a:pt x="76" y="82"/>
                    </a:lnTo>
                    <a:lnTo>
                      <a:pt x="77" y="95"/>
                    </a:lnTo>
                    <a:lnTo>
                      <a:pt x="76" y="104"/>
                    </a:lnTo>
                    <a:lnTo>
                      <a:pt x="76" y="111"/>
                    </a:lnTo>
                    <a:lnTo>
                      <a:pt x="76" y="119"/>
                    </a:lnTo>
                    <a:lnTo>
                      <a:pt x="84" y="125"/>
                    </a:lnTo>
                    <a:lnTo>
                      <a:pt x="89" y="129"/>
                    </a:lnTo>
                    <a:lnTo>
                      <a:pt x="102" y="138"/>
                    </a:lnTo>
                    <a:lnTo>
                      <a:pt x="126" y="113"/>
                    </a:lnTo>
                    <a:lnTo>
                      <a:pt x="133" y="93"/>
                    </a:lnTo>
                    <a:lnTo>
                      <a:pt x="136" y="60"/>
                    </a:lnTo>
                    <a:lnTo>
                      <a:pt x="134" y="39"/>
                    </a:lnTo>
                    <a:lnTo>
                      <a:pt x="126" y="18"/>
                    </a:lnTo>
                    <a:lnTo>
                      <a:pt x="119" y="11"/>
                    </a:lnTo>
                    <a:lnTo>
                      <a:pt x="108" y="6"/>
                    </a:lnTo>
                    <a:lnTo>
                      <a:pt x="95" y="4"/>
                    </a:lnTo>
                    <a:lnTo>
                      <a:pt x="80" y="0"/>
                    </a:lnTo>
                    <a:lnTo>
                      <a:pt x="57" y="1"/>
                    </a:lnTo>
                    <a:lnTo>
                      <a:pt x="38" y="4"/>
                    </a:lnTo>
                    <a:lnTo>
                      <a:pt x="18" y="10"/>
                    </a:lnTo>
                    <a:lnTo>
                      <a:pt x="5" y="22"/>
                    </a:lnTo>
                    <a:lnTo>
                      <a:pt x="0" y="30"/>
                    </a:lnTo>
                    <a:lnTo>
                      <a:pt x="18" y="28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0" name="Freeform 78"/>
              <p:cNvSpPr>
                <a:spLocks/>
              </p:cNvSpPr>
              <p:nvPr/>
            </p:nvSpPr>
            <p:spPr bwMode="auto">
              <a:xfrm>
                <a:off x="4127" y="2356"/>
                <a:ext cx="125" cy="131"/>
              </a:xfrm>
              <a:custGeom>
                <a:avLst/>
                <a:gdLst>
                  <a:gd name="T0" fmla="*/ 0 w 125"/>
                  <a:gd name="T1" fmla="*/ 20 h 131"/>
                  <a:gd name="T2" fmla="*/ 28 w 125"/>
                  <a:gd name="T3" fmla="*/ 18 h 131"/>
                  <a:gd name="T4" fmla="*/ 49 w 125"/>
                  <a:gd name="T5" fmla="*/ 15 h 131"/>
                  <a:gd name="T6" fmla="*/ 44 w 125"/>
                  <a:gd name="T7" fmla="*/ 18 h 131"/>
                  <a:gd name="T8" fmla="*/ 30 w 125"/>
                  <a:gd name="T9" fmla="*/ 22 h 131"/>
                  <a:gd name="T10" fmla="*/ 32 w 125"/>
                  <a:gd name="T11" fmla="*/ 25 h 131"/>
                  <a:gd name="T12" fmla="*/ 42 w 125"/>
                  <a:gd name="T13" fmla="*/ 25 h 131"/>
                  <a:gd name="T14" fmla="*/ 57 w 125"/>
                  <a:gd name="T15" fmla="*/ 21 h 131"/>
                  <a:gd name="T16" fmla="*/ 50 w 125"/>
                  <a:gd name="T17" fmla="*/ 26 h 131"/>
                  <a:gd name="T18" fmla="*/ 38 w 125"/>
                  <a:gd name="T19" fmla="*/ 32 h 131"/>
                  <a:gd name="T20" fmla="*/ 50 w 125"/>
                  <a:gd name="T21" fmla="*/ 32 h 131"/>
                  <a:gd name="T22" fmla="*/ 44 w 125"/>
                  <a:gd name="T23" fmla="*/ 37 h 131"/>
                  <a:gd name="T24" fmla="*/ 39 w 125"/>
                  <a:gd name="T25" fmla="*/ 46 h 131"/>
                  <a:gd name="T26" fmla="*/ 44 w 125"/>
                  <a:gd name="T27" fmla="*/ 45 h 131"/>
                  <a:gd name="T28" fmla="*/ 62 w 125"/>
                  <a:gd name="T29" fmla="*/ 44 h 131"/>
                  <a:gd name="T30" fmla="*/ 35 w 125"/>
                  <a:gd name="T31" fmla="*/ 52 h 131"/>
                  <a:gd name="T32" fmla="*/ 28 w 125"/>
                  <a:gd name="T33" fmla="*/ 61 h 131"/>
                  <a:gd name="T34" fmla="*/ 47 w 125"/>
                  <a:gd name="T35" fmla="*/ 54 h 131"/>
                  <a:gd name="T36" fmla="*/ 40 w 125"/>
                  <a:gd name="T37" fmla="*/ 58 h 131"/>
                  <a:gd name="T38" fmla="*/ 27 w 125"/>
                  <a:gd name="T39" fmla="*/ 66 h 131"/>
                  <a:gd name="T40" fmla="*/ 36 w 125"/>
                  <a:gd name="T41" fmla="*/ 67 h 131"/>
                  <a:gd name="T42" fmla="*/ 58 w 125"/>
                  <a:gd name="T43" fmla="*/ 63 h 131"/>
                  <a:gd name="T44" fmla="*/ 77 w 125"/>
                  <a:gd name="T45" fmla="*/ 64 h 131"/>
                  <a:gd name="T46" fmla="*/ 83 w 125"/>
                  <a:gd name="T47" fmla="*/ 66 h 131"/>
                  <a:gd name="T48" fmla="*/ 70 w 125"/>
                  <a:gd name="T49" fmla="*/ 75 h 131"/>
                  <a:gd name="T50" fmla="*/ 94 w 125"/>
                  <a:gd name="T51" fmla="*/ 68 h 131"/>
                  <a:gd name="T52" fmla="*/ 87 w 125"/>
                  <a:gd name="T53" fmla="*/ 75 h 131"/>
                  <a:gd name="T54" fmla="*/ 70 w 125"/>
                  <a:gd name="T55" fmla="*/ 80 h 131"/>
                  <a:gd name="T56" fmla="*/ 82 w 125"/>
                  <a:gd name="T57" fmla="*/ 84 h 131"/>
                  <a:gd name="T58" fmla="*/ 86 w 125"/>
                  <a:gd name="T59" fmla="*/ 85 h 131"/>
                  <a:gd name="T60" fmla="*/ 71 w 125"/>
                  <a:gd name="T61" fmla="*/ 88 h 131"/>
                  <a:gd name="T62" fmla="*/ 81 w 125"/>
                  <a:gd name="T63" fmla="*/ 97 h 131"/>
                  <a:gd name="T64" fmla="*/ 81 w 125"/>
                  <a:gd name="T65" fmla="*/ 101 h 131"/>
                  <a:gd name="T66" fmla="*/ 70 w 125"/>
                  <a:gd name="T67" fmla="*/ 111 h 131"/>
                  <a:gd name="T68" fmla="*/ 82 w 125"/>
                  <a:gd name="T69" fmla="*/ 110 h 131"/>
                  <a:gd name="T70" fmla="*/ 95 w 125"/>
                  <a:gd name="T71" fmla="*/ 92 h 131"/>
                  <a:gd name="T72" fmla="*/ 86 w 125"/>
                  <a:gd name="T73" fmla="*/ 111 h 131"/>
                  <a:gd name="T74" fmla="*/ 83 w 125"/>
                  <a:gd name="T75" fmla="*/ 127 h 131"/>
                  <a:gd name="T76" fmla="*/ 99 w 125"/>
                  <a:gd name="T77" fmla="*/ 110 h 131"/>
                  <a:gd name="T78" fmla="*/ 99 w 125"/>
                  <a:gd name="T79" fmla="*/ 115 h 131"/>
                  <a:gd name="T80" fmla="*/ 88 w 125"/>
                  <a:gd name="T81" fmla="*/ 127 h 131"/>
                  <a:gd name="T82" fmla="*/ 105 w 125"/>
                  <a:gd name="T83" fmla="*/ 120 h 131"/>
                  <a:gd name="T84" fmla="*/ 120 w 125"/>
                  <a:gd name="T85" fmla="*/ 93 h 131"/>
                  <a:gd name="T86" fmla="*/ 124 w 125"/>
                  <a:gd name="T87" fmla="*/ 58 h 131"/>
                  <a:gd name="T88" fmla="*/ 114 w 125"/>
                  <a:gd name="T89" fmla="*/ 44 h 131"/>
                  <a:gd name="T90" fmla="*/ 81 w 125"/>
                  <a:gd name="T91" fmla="*/ 53 h 131"/>
                  <a:gd name="T92" fmla="*/ 106 w 125"/>
                  <a:gd name="T93" fmla="*/ 42 h 131"/>
                  <a:gd name="T94" fmla="*/ 119 w 125"/>
                  <a:gd name="T95" fmla="*/ 27 h 131"/>
                  <a:gd name="T96" fmla="*/ 97 w 125"/>
                  <a:gd name="T97" fmla="*/ 21 h 131"/>
                  <a:gd name="T98" fmla="*/ 96 w 125"/>
                  <a:gd name="T99" fmla="*/ 18 h 131"/>
                  <a:gd name="T100" fmla="*/ 99 w 125"/>
                  <a:gd name="T101" fmla="*/ 7 h 131"/>
                  <a:gd name="T102" fmla="*/ 82 w 125"/>
                  <a:gd name="T103" fmla="*/ 2 h 131"/>
                  <a:gd name="T104" fmla="*/ 30 w 125"/>
                  <a:gd name="T105" fmla="*/ 6 h 131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w 125"/>
                  <a:gd name="T160" fmla="*/ 0 h 131"/>
                  <a:gd name="T161" fmla="*/ 125 w 125"/>
                  <a:gd name="T162" fmla="*/ 131 h 131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T159" t="T160" r="T161" b="T162"/>
                <a:pathLst>
                  <a:path w="125" h="131">
                    <a:moveTo>
                      <a:pt x="12" y="11"/>
                    </a:moveTo>
                    <a:lnTo>
                      <a:pt x="0" y="20"/>
                    </a:lnTo>
                    <a:lnTo>
                      <a:pt x="21" y="22"/>
                    </a:lnTo>
                    <a:lnTo>
                      <a:pt x="28" y="18"/>
                    </a:lnTo>
                    <a:lnTo>
                      <a:pt x="39" y="16"/>
                    </a:lnTo>
                    <a:lnTo>
                      <a:pt x="49" y="15"/>
                    </a:lnTo>
                    <a:lnTo>
                      <a:pt x="61" y="16"/>
                    </a:lnTo>
                    <a:lnTo>
                      <a:pt x="44" y="18"/>
                    </a:lnTo>
                    <a:lnTo>
                      <a:pt x="36" y="20"/>
                    </a:lnTo>
                    <a:lnTo>
                      <a:pt x="30" y="22"/>
                    </a:lnTo>
                    <a:lnTo>
                      <a:pt x="28" y="22"/>
                    </a:lnTo>
                    <a:lnTo>
                      <a:pt x="32" y="25"/>
                    </a:lnTo>
                    <a:lnTo>
                      <a:pt x="36" y="28"/>
                    </a:lnTo>
                    <a:lnTo>
                      <a:pt x="42" y="25"/>
                    </a:lnTo>
                    <a:lnTo>
                      <a:pt x="47" y="24"/>
                    </a:lnTo>
                    <a:lnTo>
                      <a:pt x="57" y="21"/>
                    </a:lnTo>
                    <a:lnTo>
                      <a:pt x="60" y="21"/>
                    </a:lnTo>
                    <a:lnTo>
                      <a:pt x="50" y="26"/>
                    </a:lnTo>
                    <a:lnTo>
                      <a:pt x="42" y="29"/>
                    </a:lnTo>
                    <a:lnTo>
                      <a:pt x="38" y="32"/>
                    </a:lnTo>
                    <a:lnTo>
                      <a:pt x="42" y="35"/>
                    </a:lnTo>
                    <a:lnTo>
                      <a:pt x="50" y="32"/>
                    </a:lnTo>
                    <a:lnTo>
                      <a:pt x="57" y="31"/>
                    </a:lnTo>
                    <a:lnTo>
                      <a:pt x="44" y="37"/>
                    </a:lnTo>
                    <a:lnTo>
                      <a:pt x="40" y="40"/>
                    </a:lnTo>
                    <a:lnTo>
                      <a:pt x="39" y="46"/>
                    </a:lnTo>
                    <a:lnTo>
                      <a:pt x="36" y="49"/>
                    </a:lnTo>
                    <a:lnTo>
                      <a:pt x="44" y="45"/>
                    </a:lnTo>
                    <a:lnTo>
                      <a:pt x="51" y="44"/>
                    </a:lnTo>
                    <a:lnTo>
                      <a:pt x="62" y="44"/>
                    </a:lnTo>
                    <a:lnTo>
                      <a:pt x="46" y="49"/>
                    </a:lnTo>
                    <a:lnTo>
                      <a:pt x="35" y="52"/>
                    </a:lnTo>
                    <a:lnTo>
                      <a:pt x="28" y="56"/>
                    </a:lnTo>
                    <a:lnTo>
                      <a:pt x="28" y="61"/>
                    </a:lnTo>
                    <a:lnTo>
                      <a:pt x="36" y="58"/>
                    </a:lnTo>
                    <a:lnTo>
                      <a:pt x="47" y="54"/>
                    </a:lnTo>
                    <a:lnTo>
                      <a:pt x="52" y="54"/>
                    </a:lnTo>
                    <a:lnTo>
                      <a:pt x="40" y="58"/>
                    </a:lnTo>
                    <a:lnTo>
                      <a:pt x="30" y="62"/>
                    </a:lnTo>
                    <a:lnTo>
                      <a:pt x="27" y="66"/>
                    </a:lnTo>
                    <a:lnTo>
                      <a:pt x="28" y="70"/>
                    </a:lnTo>
                    <a:lnTo>
                      <a:pt x="36" y="67"/>
                    </a:lnTo>
                    <a:lnTo>
                      <a:pt x="43" y="63"/>
                    </a:lnTo>
                    <a:lnTo>
                      <a:pt x="58" y="63"/>
                    </a:lnTo>
                    <a:lnTo>
                      <a:pt x="63" y="63"/>
                    </a:lnTo>
                    <a:lnTo>
                      <a:pt x="77" y="64"/>
                    </a:lnTo>
                    <a:lnTo>
                      <a:pt x="93" y="62"/>
                    </a:lnTo>
                    <a:lnTo>
                      <a:pt x="83" y="66"/>
                    </a:lnTo>
                    <a:lnTo>
                      <a:pt x="67" y="69"/>
                    </a:lnTo>
                    <a:lnTo>
                      <a:pt x="70" y="75"/>
                    </a:lnTo>
                    <a:lnTo>
                      <a:pt x="82" y="72"/>
                    </a:lnTo>
                    <a:lnTo>
                      <a:pt x="94" y="68"/>
                    </a:lnTo>
                    <a:lnTo>
                      <a:pt x="102" y="63"/>
                    </a:lnTo>
                    <a:lnTo>
                      <a:pt x="87" y="75"/>
                    </a:lnTo>
                    <a:lnTo>
                      <a:pt x="78" y="78"/>
                    </a:lnTo>
                    <a:lnTo>
                      <a:pt x="70" y="80"/>
                    </a:lnTo>
                    <a:lnTo>
                      <a:pt x="71" y="86"/>
                    </a:lnTo>
                    <a:lnTo>
                      <a:pt x="82" y="84"/>
                    </a:lnTo>
                    <a:lnTo>
                      <a:pt x="91" y="81"/>
                    </a:lnTo>
                    <a:lnTo>
                      <a:pt x="86" y="85"/>
                    </a:lnTo>
                    <a:lnTo>
                      <a:pt x="76" y="88"/>
                    </a:lnTo>
                    <a:lnTo>
                      <a:pt x="71" y="88"/>
                    </a:lnTo>
                    <a:lnTo>
                      <a:pt x="71" y="101"/>
                    </a:lnTo>
                    <a:lnTo>
                      <a:pt x="81" y="97"/>
                    </a:lnTo>
                    <a:lnTo>
                      <a:pt x="90" y="93"/>
                    </a:lnTo>
                    <a:lnTo>
                      <a:pt x="81" y="101"/>
                    </a:lnTo>
                    <a:lnTo>
                      <a:pt x="69" y="105"/>
                    </a:lnTo>
                    <a:lnTo>
                      <a:pt x="70" y="111"/>
                    </a:lnTo>
                    <a:lnTo>
                      <a:pt x="76" y="118"/>
                    </a:lnTo>
                    <a:lnTo>
                      <a:pt x="82" y="110"/>
                    </a:lnTo>
                    <a:lnTo>
                      <a:pt x="90" y="101"/>
                    </a:lnTo>
                    <a:lnTo>
                      <a:pt x="95" y="92"/>
                    </a:lnTo>
                    <a:lnTo>
                      <a:pt x="90" y="106"/>
                    </a:lnTo>
                    <a:lnTo>
                      <a:pt x="86" y="111"/>
                    </a:lnTo>
                    <a:lnTo>
                      <a:pt x="78" y="120"/>
                    </a:lnTo>
                    <a:lnTo>
                      <a:pt x="83" y="127"/>
                    </a:lnTo>
                    <a:lnTo>
                      <a:pt x="93" y="119"/>
                    </a:lnTo>
                    <a:lnTo>
                      <a:pt x="99" y="110"/>
                    </a:lnTo>
                    <a:lnTo>
                      <a:pt x="105" y="101"/>
                    </a:lnTo>
                    <a:lnTo>
                      <a:pt x="99" y="115"/>
                    </a:lnTo>
                    <a:lnTo>
                      <a:pt x="94" y="121"/>
                    </a:lnTo>
                    <a:lnTo>
                      <a:pt x="88" y="127"/>
                    </a:lnTo>
                    <a:lnTo>
                      <a:pt x="93" y="130"/>
                    </a:lnTo>
                    <a:lnTo>
                      <a:pt x="105" y="120"/>
                    </a:lnTo>
                    <a:lnTo>
                      <a:pt x="115" y="105"/>
                    </a:lnTo>
                    <a:lnTo>
                      <a:pt x="120" y="93"/>
                    </a:lnTo>
                    <a:lnTo>
                      <a:pt x="122" y="73"/>
                    </a:lnTo>
                    <a:lnTo>
                      <a:pt x="124" y="58"/>
                    </a:lnTo>
                    <a:lnTo>
                      <a:pt x="123" y="43"/>
                    </a:lnTo>
                    <a:lnTo>
                      <a:pt x="114" y="44"/>
                    </a:lnTo>
                    <a:lnTo>
                      <a:pt x="100" y="49"/>
                    </a:lnTo>
                    <a:lnTo>
                      <a:pt x="81" y="53"/>
                    </a:lnTo>
                    <a:lnTo>
                      <a:pt x="99" y="46"/>
                    </a:lnTo>
                    <a:lnTo>
                      <a:pt x="106" y="42"/>
                    </a:lnTo>
                    <a:lnTo>
                      <a:pt x="122" y="36"/>
                    </a:lnTo>
                    <a:lnTo>
                      <a:pt x="119" y="27"/>
                    </a:lnTo>
                    <a:lnTo>
                      <a:pt x="114" y="16"/>
                    </a:lnTo>
                    <a:lnTo>
                      <a:pt x="97" y="21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12" y="13"/>
                    </a:lnTo>
                    <a:lnTo>
                      <a:pt x="99" y="7"/>
                    </a:lnTo>
                    <a:lnTo>
                      <a:pt x="92" y="4"/>
                    </a:lnTo>
                    <a:lnTo>
                      <a:pt x="82" y="2"/>
                    </a:lnTo>
                    <a:lnTo>
                      <a:pt x="53" y="0"/>
                    </a:lnTo>
                    <a:lnTo>
                      <a:pt x="30" y="6"/>
                    </a:lnTo>
                    <a:lnTo>
                      <a:pt x="12" y="11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1" name="Freeform 79"/>
              <p:cNvSpPr>
                <a:spLocks/>
              </p:cNvSpPr>
              <p:nvPr/>
            </p:nvSpPr>
            <p:spPr bwMode="auto">
              <a:xfrm>
                <a:off x="4097" y="2496"/>
                <a:ext cx="13" cy="8"/>
              </a:xfrm>
              <a:custGeom>
                <a:avLst/>
                <a:gdLst>
                  <a:gd name="T0" fmla="*/ 0 w 13"/>
                  <a:gd name="T1" fmla="*/ 0 h 8"/>
                  <a:gd name="T2" fmla="*/ 3 w 13"/>
                  <a:gd name="T3" fmla="*/ 2 h 8"/>
                  <a:gd name="T4" fmla="*/ 6 w 13"/>
                  <a:gd name="T5" fmla="*/ 3 h 8"/>
                  <a:gd name="T6" fmla="*/ 10 w 13"/>
                  <a:gd name="T7" fmla="*/ 5 h 8"/>
                  <a:gd name="T8" fmla="*/ 12 w 13"/>
                  <a:gd name="T9" fmla="*/ 7 h 8"/>
                  <a:gd name="T10" fmla="*/ 8 w 13"/>
                  <a:gd name="T11" fmla="*/ 6 h 8"/>
                  <a:gd name="T12" fmla="*/ 3 w 13"/>
                  <a:gd name="T13" fmla="*/ 6 h 8"/>
                  <a:gd name="T14" fmla="*/ 0 w 13"/>
                  <a:gd name="T15" fmla="*/ 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3"/>
                  <a:gd name="T25" fmla="*/ 0 h 8"/>
                  <a:gd name="T26" fmla="*/ 13 w 13"/>
                  <a:gd name="T27" fmla="*/ 8 h 8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3" h="8">
                    <a:moveTo>
                      <a:pt x="0" y="0"/>
                    </a:moveTo>
                    <a:lnTo>
                      <a:pt x="3" y="2"/>
                    </a:lnTo>
                    <a:lnTo>
                      <a:pt x="6" y="3"/>
                    </a:lnTo>
                    <a:lnTo>
                      <a:pt x="10" y="5"/>
                    </a:lnTo>
                    <a:lnTo>
                      <a:pt x="12" y="7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2" name="Freeform 80"/>
              <p:cNvSpPr>
                <a:spLocks/>
              </p:cNvSpPr>
              <p:nvPr/>
            </p:nvSpPr>
            <p:spPr bwMode="auto">
              <a:xfrm>
                <a:off x="4100" y="2508"/>
                <a:ext cx="4" cy="7"/>
              </a:xfrm>
              <a:custGeom>
                <a:avLst/>
                <a:gdLst>
                  <a:gd name="T0" fmla="*/ 0 w 4"/>
                  <a:gd name="T1" fmla="*/ 0 h 7"/>
                  <a:gd name="T2" fmla="*/ 3 w 4"/>
                  <a:gd name="T3" fmla="*/ 0 h 7"/>
                  <a:gd name="T4" fmla="*/ 3 w 4"/>
                  <a:gd name="T5" fmla="*/ 6 h 7"/>
                  <a:gd name="T6" fmla="*/ 0 w 4"/>
                  <a:gd name="T7" fmla="*/ 0 h 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"/>
                  <a:gd name="T13" fmla="*/ 0 h 7"/>
                  <a:gd name="T14" fmla="*/ 4 w 4"/>
                  <a:gd name="T15" fmla="*/ 7 h 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" h="7">
                    <a:moveTo>
                      <a:pt x="0" y="0"/>
                    </a:moveTo>
                    <a:lnTo>
                      <a:pt x="3" y="0"/>
                    </a:lnTo>
                    <a:lnTo>
                      <a:pt x="3" y="6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3" name="Freeform 81"/>
              <p:cNvSpPr>
                <a:spLocks/>
              </p:cNvSpPr>
              <p:nvPr/>
            </p:nvSpPr>
            <p:spPr bwMode="auto">
              <a:xfrm>
                <a:off x="4112" y="2443"/>
                <a:ext cx="13" cy="6"/>
              </a:xfrm>
              <a:custGeom>
                <a:avLst/>
                <a:gdLst>
                  <a:gd name="T0" fmla="*/ 0 w 13"/>
                  <a:gd name="T1" fmla="*/ 0 h 6"/>
                  <a:gd name="T2" fmla="*/ 2 w 13"/>
                  <a:gd name="T3" fmla="*/ 2 h 6"/>
                  <a:gd name="T4" fmla="*/ 9 w 13"/>
                  <a:gd name="T5" fmla="*/ 4 h 6"/>
                  <a:gd name="T6" fmla="*/ 12 w 13"/>
                  <a:gd name="T7" fmla="*/ 5 h 6"/>
                  <a:gd name="T8" fmla="*/ 7 w 13"/>
                  <a:gd name="T9" fmla="*/ 5 h 6"/>
                  <a:gd name="T10" fmla="*/ 2 w 13"/>
                  <a:gd name="T11" fmla="*/ 3 h 6"/>
                  <a:gd name="T12" fmla="*/ 0 w 13"/>
                  <a:gd name="T13" fmla="*/ 0 h 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3"/>
                  <a:gd name="T22" fmla="*/ 0 h 6"/>
                  <a:gd name="T23" fmla="*/ 13 w 13"/>
                  <a:gd name="T24" fmla="*/ 6 h 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3" h="6">
                    <a:moveTo>
                      <a:pt x="0" y="0"/>
                    </a:moveTo>
                    <a:lnTo>
                      <a:pt x="2" y="2"/>
                    </a:lnTo>
                    <a:lnTo>
                      <a:pt x="9" y="4"/>
                    </a:lnTo>
                    <a:lnTo>
                      <a:pt x="12" y="5"/>
                    </a:lnTo>
                    <a:lnTo>
                      <a:pt x="7" y="5"/>
                    </a:lnTo>
                    <a:lnTo>
                      <a:pt x="2" y="3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4" name="Freeform 82"/>
              <p:cNvSpPr>
                <a:spLocks/>
              </p:cNvSpPr>
              <p:nvPr/>
            </p:nvSpPr>
            <p:spPr bwMode="auto">
              <a:xfrm>
                <a:off x="4108" y="2431"/>
                <a:ext cx="15" cy="4"/>
              </a:xfrm>
              <a:custGeom>
                <a:avLst/>
                <a:gdLst>
                  <a:gd name="T0" fmla="*/ 0 w 15"/>
                  <a:gd name="T1" fmla="*/ 0 h 4"/>
                  <a:gd name="T2" fmla="*/ 7 w 15"/>
                  <a:gd name="T3" fmla="*/ 0 h 4"/>
                  <a:gd name="T4" fmla="*/ 14 w 15"/>
                  <a:gd name="T5" fmla="*/ 3 h 4"/>
                  <a:gd name="T6" fmla="*/ 6 w 15"/>
                  <a:gd name="T7" fmla="*/ 1 h 4"/>
                  <a:gd name="T8" fmla="*/ 0 w 15"/>
                  <a:gd name="T9" fmla="*/ 0 h 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5"/>
                  <a:gd name="T16" fmla="*/ 0 h 4"/>
                  <a:gd name="T17" fmla="*/ 15 w 15"/>
                  <a:gd name="T18" fmla="*/ 4 h 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5" h="4">
                    <a:moveTo>
                      <a:pt x="0" y="0"/>
                    </a:moveTo>
                    <a:lnTo>
                      <a:pt x="7" y="0"/>
                    </a:lnTo>
                    <a:lnTo>
                      <a:pt x="14" y="3"/>
                    </a:lnTo>
                    <a:lnTo>
                      <a:pt x="6" y="1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5" name="Freeform 83"/>
              <p:cNvSpPr>
                <a:spLocks/>
              </p:cNvSpPr>
              <p:nvPr/>
            </p:nvSpPr>
            <p:spPr bwMode="auto">
              <a:xfrm>
                <a:off x="4127" y="2438"/>
                <a:ext cx="11" cy="6"/>
              </a:xfrm>
              <a:custGeom>
                <a:avLst/>
                <a:gdLst>
                  <a:gd name="T0" fmla="*/ 0 w 11"/>
                  <a:gd name="T1" fmla="*/ 1 h 6"/>
                  <a:gd name="T2" fmla="*/ 3 w 11"/>
                  <a:gd name="T3" fmla="*/ 4 h 6"/>
                  <a:gd name="T4" fmla="*/ 7 w 11"/>
                  <a:gd name="T5" fmla="*/ 5 h 6"/>
                  <a:gd name="T6" fmla="*/ 3 w 11"/>
                  <a:gd name="T7" fmla="*/ 3 h 6"/>
                  <a:gd name="T8" fmla="*/ 5 w 11"/>
                  <a:gd name="T9" fmla="*/ 3 h 6"/>
                  <a:gd name="T10" fmla="*/ 9 w 11"/>
                  <a:gd name="T11" fmla="*/ 1 h 6"/>
                  <a:gd name="T12" fmla="*/ 3 w 11"/>
                  <a:gd name="T13" fmla="*/ 2 h 6"/>
                  <a:gd name="T14" fmla="*/ 5 w 11"/>
                  <a:gd name="T15" fmla="*/ 1 h 6"/>
                  <a:gd name="T16" fmla="*/ 10 w 11"/>
                  <a:gd name="T17" fmla="*/ 0 h 6"/>
                  <a:gd name="T18" fmla="*/ 0 w 11"/>
                  <a:gd name="T19" fmla="*/ 1 h 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"/>
                  <a:gd name="T31" fmla="*/ 0 h 6"/>
                  <a:gd name="T32" fmla="*/ 11 w 11"/>
                  <a:gd name="T33" fmla="*/ 6 h 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" h="6">
                    <a:moveTo>
                      <a:pt x="0" y="1"/>
                    </a:moveTo>
                    <a:lnTo>
                      <a:pt x="3" y="4"/>
                    </a:lnTo>
                    <a:lnTo>
                      <a:pt x="7" y="5"/>
                    </a:lnTo>
                    <a:lnTo>
                      <a:pt x="3" y="3"/>
                    </a:lnTo>
                    <a:lnTo>
                      <a:pt x="5" y="3"/>
                    </a:lnTo>
                    <a:lnTo>
                      <a:pt x="9" y="1"/>
                    </a:lnTo>
                    <a:lnTo>
                      <a:pt x="3" y="2"/>
                    </a:lnTo>
                    <a:lnTo>
                      <a:pt x="5" y="1"/>
                    </a:lnTo>
                    <a:lnTo>
                      <a:pt x="10" y="0"/>
                    </a:lnTo>
                    <a:lnTo>
                      <a:pt x="0" y="1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6" name="Freeform 84"/>
              <p:cNvSpPr>
                <a:spLocks/>
              </p:cNvSpPr>
              <p:nvPr/>
            </p:nvSpPr>
            <p:spPr bwMode="auto">
              <a:xfrm>
                <a:off x="4106" y="2473"/>
                <a:ext cx="7" cy="19"/>
              </a:xfrm>
              <a:custGeom>
                <a:avLst/>
                <a:gdLst>
                  <a:gd name="T0" fmla="*/ 0 w 7"/>
                  <a:gd name="T1" fmla="*/ 0 h 19"/>
                  <a:gd name="T2" fmla="*/ 5 w 7"/>
                  <a:gd name="T3" fmla="*/ 7 h 19"/>
                  <a:gd name="T4" fmla="*/ 6 w 7"/>
                  <a:gd name="T5" fmla="*/ 18 h 19"/>
                  <a:gd name="T6" fmla="*/ 6 w 7"/>
                  <a:gd name="T7" fmla="*/ 11 h 19"/>
                  <a:gd name="T8" fmla="*/ 6 w 7"/>
                  <a:gd name="T9" fmla="*/ 6 h 19"/>
                  <a:gd name="T10" fmla="*/ 4 w 7"/>
                  <a:gd name="T11" fmla="*/ 4 h 19"/>
                  <a:gd name="T12" fmla="*/ 0 w 7"/>
                  <a:gd name="T13" fmla="*/ 0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7"/>
                  <a:gd name="T22" fmla="*/ 0 h 19"/>
                  <a:gd name="T23" fmla="*/ 7 w 7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7" h="19">
                    <a:moveTo>
                      <a:pt x="0" y="0"/>
                    </a:moveTo>
                    <a:lnTo>
                      <a:pt x="5" y="7"/>
                    </a:lnTo>
                    <a:lnTo>
                      <a:pt x="6" y="18"/>
                    </a:lnTo>
                    <a:lnTo>
                      <a:pt x="6" y="11"/>
                    </a:lnTo>
                    <a:lnTo>
                      <a:pt x="6" y="6"/>
                    </a:lnTo>
                    <a:lnTo>
                      <a:pt x="4" y="4"/>
                    </a:lnTo>
                    <a:lnTo>
                      <a:pt x="0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7" name="Freeform 85"/>
              <p:cNvSpPr>
                <a:spLocks/>
              </p:cNvSpPr>
              <p:nvPr/>
            </p:nvSpPr>
            <p:spPr bwMode="auto">
              <a:xfrm>
                <a:off x="4130" y="2460"/>
                <a:ext cx="24" cy="23"/>
              </a:xfrm>
              <a:custGeom>
                <a:avLst/>
                <a:gdLst>
                  <a:gd name="T0" fmla="*/ 23 w 24"/>
                  <a:gd name="T1" fmla="*/ 0 h 23"/>
                  <a:gd name="T2" fmla="*/ 12 w 24"/>
                  <a:gd name="T3" fmla="*/ 7 h 23"/>
                  <a:gd name="T4" fmla="*/ 5 w 24"/>
                  <a:gd name="T5" fmla="*/ 8 h 23"/>
                  <a:gd name="T6" fmla="*/ 5 w 24"/>
                  <a:gd name="T7" fmla="*/ 14 h 23"/>
                  <a:gd name="T8" fmla="*/ 0 w 24"/>
                  <a:gd name="T9" fmla="*/ 22 h 23"/>
                  <a:gd name="T10" fmla="*/ 6 w 24"/>
                  <a:gd name="T11" fmla="*/ 16 h 23"/>
                  <a:gd name="T12" fmla="*/ 7 w 24"/>
                  <a:gd name="T13" fmla="*/ 9 h 23"/>
                  <a:gd name="T14" fmla="*/ 15 w 24"/>
                  <a:gd name="T15" fmla="*/ 8 h 23"/>
                  <a:gd name="T16" fmla="*/ 23 w 24"/>
                  <a:gd name="T17" fmla="*/ 0 h 23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24"/>
                  <a:gd name="T28" fmla="*/ 0 h 23"/>
                  <a:gd name="T29" fmla="*/ 24 w 24"/>
                  <a:gd name="T30" fmla="*/ 23 h 23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24" h="23">
                    <a:moveTo>
                      <a:pt x="23" y="0"/>
                    </a:moveTo>
                    <a:lnTo>
                      <a:pt x="12" y="7"/>
                    </a:lnTo>
                    <a:lnTo>
                      <a:pt x="5" y="8"/>
                    </a:lnTo>
                    <a:lnTo>
                      <a:pt x="5" y="14"/>
                    </a:lnTo>
                    <a:lnTo>
                      <a:pt x="0" y="22"/>
                    </a:lnTo>
                    <a:lnTo>
                      <a:pt x="6" y="16"/>
                    </a:lnTo>
                    <a:lnTo>
                      <a:pt x="7" y="9"/>
                    </a:lnTo>
                    <a:lnTo>
                      <a:pt x="15" y="8"/>
                    </a:lnTo>
                    <a:lnTo>
                      <a:pt x="23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78" name="Freeform 86"/>
              <p:cNvSpPr>
                <a:spLocks/>
              </p:cNvSpPr>
              <p:nvPr/>
            </p:nvSpPr>
            <p:spPr bwMode="auto">
              <a:xfrm>
                <a:off x="4126" y="2429"/>
                <a:ext cx="14" cy="5"/>
              </a:xfrm>
              <a:custGeom>
                <a:avLst/>
                <a:gdLst>
                  <a:gd name="T0" fmla="*/ 0 w 14"/>
                  <a:gd name="T1" fmla="*/ 3 h 5"/>
                  <a:gd name="T2" fmla="*/ 5 w 14"/>
                  <a:gd name="T3" fmla="*/ 2 h 5"/>
                  <a:gd name="T4" fmla="*/ 13 w 14"/>
                  <a:gd name="T5" fmla="*/ 0 h 5"/>
                  <a:gd name="T6" fmla="*/ 7 w 14"/>
                  <a:gd name="T7" fmla="*/ 3 h 5"/>
                  <a:gd name="T8" fmla="*/ 4 w 14"/>
                  <a:gd name="T9" fmla="*/ 4 h 5"/>
                  <a:gd name="T10" fmla="*/ 0 w 14"/>
                  <a:gd name="T11" fmla="*/ 3 h 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4"/>
                  <a:gd name="T19" fmla="*/ 0 h 5"/>
                  <a:gd name="T20" fmla="*/ 14 w 14"/>
                  <a:gd name="T21" fmla="*/ 5 h 5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4" h="5">
                    <a:moveTo>
                      <a:pt x="0" y="3"/>
                    </a:moveTo>
                    <a:lnTo>
                      <a:pt x="5" y="2"/>
                    </a:lnTo>
                    <a:lnTo>
                      <a:pt x="13" y="0"/>
                    </a:lnTo>
                    <a:lnTo>
                      <a:pt x="7" y="3"/>
                    </a:lnTo>
                    <a:lnTo>
                      <a:pt x="4" y="4"/>
                    </a:lnTo>
                    <a:lnTo>
                      <a:pt x="0" y="3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7558" name="Freeform 87"/>
            <p:cNvSpPr>
              <a:spLocks/>
            </p:cNvSpPr>
            <p:nvPr/>
          </p:nvSpPr>
          <p:spPr bwMode="auto">
            <a:xfrm>
              <a:off x="4133" y="2504"/>
              <a:ext cx="95" cy="61"/>
            </a:xfrm>
            <a:custGeom>
              <a:avLst/>
              <a:gdLst>
                <a:gd name="T0" fmla="*/ 89 w 95"/>
                <a:gd name="T1" fmla="*/ 0 h 61"/>
                <a:gd name="T2" fmla="*/ 75 w 95"/>
                <a:gd name="T3" fmla="*/ 2 h 61"/>
                <a:gd name="T4" fmla="*/ 56 w 95"/>
                <a:gd name="T5" fmla="*/ 9 h 61"/>
                <a:gd name="T6" fmla="*/ 33 w 95"/>
                <a:gd name="T7" fmla="*/ 20 h 61"/>
                <a:gd name="T8" fmla="*/ 16 w 95"/>
                <a:gd name="T9" fmla="*/ 30 h 61"/>
                <a:gd name="T10" fmla="*/ 4 w 95"/>
                <a:gd name="T11" fmla="*/ 37 h 61"/>
                <a:gd name="T12" fmla="*/ 0 w 95"/>
                <a:gd name="T13" fmla="*/ 45 h 61"/>
                <a:gd name="T14" fmla="*/ 0 w 95"/>
                <a:gd name="T15" fmla="*/ 60 h 61"/>
                <a:gd name="T16" fmla="*/ 94 w 95"/>
                <a:gd name="T17" fmla="*/ 14 h 61"/>
                <a:gd name="T18" fmla="*/ 89 w 95"/>
                <a:gd name="T19" fmla="*/ 0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5"/>
                <a:gd name="T31" fmla="*/ 0 h 61"/>
                <a:gd name="T32" fmla="*/ 95 w 95"/>
                <a:gd name="T33" fmla="*/ 61 h 6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5" h="61">
                  <a:moveTo>
                    <a:pt x="89" y="0"/>
                  </a:moveTo>
                  <a:lnTo>
                    <a:pt x="75" y="2"/>
                  </a:lnTo>
                  <a:lnTo>
                    <a:pt x="56" y="9"/>
                  </a:lnTo>
                  <a:lnTo>
                    <a:pt x="33" y="20"/>
                  </a:lnTo>
                  <a:lnTo>
                    <a:pt x="16" y="30"/>
                  </a:lnTo>
                  <a:lnTo>
                    <a:pt x="4" y="37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94" y="14"/>
                  </a:lnTo>
                  <a:lnTo>
                    <a:pt x="89" y="0"/>
                  </a:lnTo>
                </a:path>
              </a:pathLst>
            </a:custGeom>
            <a:solidFill>
              <a:srgbClr val="C0C0C0"/>
            </a:solidFill>
            <a:ln w="12700" cap="rnd">
              <a:solidFill>
                <a:srgbClr val="000000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59" name="Freeform 88"/>
            <p:cNvSpPr>
              <a:spLocks/>
            </p:cNvSpPr>
            <p:nvPr/>
          </p:nvSpPr>
          <p:spPr bwMode="auto">
            <a:xfrm>
              <a:off x="4136" y="2507"/>
              <a:ext cx="93" cy="60"/>
            </a:xfrm>
            <a:custGeom>
              <a:avLst/>
              <a:gdLst>
                <a:gd name="T0" fmla="*/ 0 w 93"/>
                <a:gd name="T1" fmla="*/ 59 h 60"/>
                <a:gd name="T2" fmla="*/ 0 w 93"/>
                <a:gd name="T3" fmla="*/ 43 h 60"/>
                <a:gd name="T4" fmla="*/ 3 w 93"/>
                <a:gd name="T5" fmla="*/ 36 h 60"/>
                <a:gd name="T6" fmla="*/ 22 w 93"/>
                <a:gd name="T7" fmla="*/ 25 h 60"/>
                <a:gd name="T8" fmla="*/ 45 w 93"/>
                <a:gd name="T9" fmla="*/ 13 h 60"/>
                <a:gd name="T10" fmla="*/ 68 w 93"/>
                <a:gd name="T11" fmla="*/ 3 h 60"/>
                <a:gd name="T12" fmla="*/ 85 w 93"/>
                <a:gd name="T13" fmla="*/ 0 h 60"/>
                <a:gd name="T14" fmla="*/ 92 w 93"/>
                <a:gd name="T15" fmla="*/ 18 h 60"/>
                <a:gd name="T16" fmla="*/ 22 w 93"/>
                <a:gd name="T17" fmla="*/ 49 h 60"/>
                <a:gd name="T18" fmla="*/ 0 w 93"/>
                <a:gd name="T19" fmla="*/ 59 h 6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3"/>
                <a:gd name="T31" fmla="*/ 0 h 60"/>
                <a:gd name="T32" fmla="*/ 93 w 93"/>
                <a:gd name="T33" fmla="*/ 60 h 6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3" h="60">
                  <a:moveTo>
                    <a:pt x="0" y="59"/>
                  </a:moveTo>
                  <a:lnTo>
                    <a:pt x="0" y="43"/>
                  </a:lnTo>
                  <a:lnTo>
                    <a:pt x="3" y="36"/>
                  </a:lnTo>
                  <a:lnTo>
                    <a:pt x="22" y="25"/>
                  </a:lnTo>
                  <a:lnTo>
                    <a:pt x="45" y="13"/>
                  </a:lnTo>
                  <a:lnTo>
                    <a:pt x="68" y="3"/>
                  </a:lnTo>
                  <a:lnTo>
                    <a:pt x="85" y="0"/>
                  </a:lnTo>
                  <a:lnTo>
                    <a:pt x="92" y="18"/>
                  </a:lnTo>
                  <a:lnTo>
                    <a:pt x="22" y="49"/>
                  </a:lnTo>
                  <a:lnTo>
                    <a:pt x="0" y="59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7533" name="Line 89"/>
          <p:cNvSpPr>
            <a:spLocks noChangeShapeType="1"/>
          </p:cNvSpPr>
          <p:nvPr/>
        </p:nvSpPr>
        <p:spPr bwMode="auto">
          <a:xfrm flipH="1">
            <a:off x="3598863" y="2801938"/>
            <a:ext cx="519112" cy="4937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4" name="Line 90"/>
          <p:cNvSpPr>
            <a:spLocks noChangeShapeType="1"/>
          </p:cNvSpPr>
          <p:nvPr/>
        </p:nvSpPr>
        <p:spPr bwMode="auto">
          <a:xfrm flipH="1" flipV="1">
            <a:off x="5370513" y="2767013"/>
            <a:ext cx="446087" cy="5095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5" name="Line 91"/>
          <p:cNvSpPr>
            <a:spLocks noChangeShapeType="1"/>
          </p:cNvSpPr>
          <p:nvPr/>
        </p:nvSpPr>
        <p:spPr bwMode="auto">
          <a:xfrm>
            <a:off x="3659188" y="4268788"/>
            <a:ext cx="446087" cy="461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6" name="Line 92"/>
          <p:cNvSpPr>
            <a:spLocks noChangeShapeType="1"/>
          </p:cNvSpPr>
          <p:nvPr/>
        </p:nvSpPr>
        <p:spPr bwMode="auto">
          <a:xfrm flipH="1">
            <a:off x="5564188" y="4116388"/>
            <a:ext cx="407987" cy="398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7" name="Line 93"/>
          <p:cNvSpPr>
            <a:spLocks noChangeShapeType="1"/>
          </p:cNvSpPr>
          <p:nvPr/>
        </p:nvSpPr>
        <p:spPr bwMode="auto">
          <a:xfrm>
            <a:off x="4344988" y="3886200"/>
            <a:ext cx="8588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107538" name="Line 94"/>
          <p:cNvSpPr>
            <a:spLocks noChangeShapeType="1"/>
          </p:cNvSpPr>
          <p:nvPr/>
        </p:nvSpPr>
        <p:spPr bwMode="auto">
          <a:xfrm>
            <a:off x="4760913" y="3548063"/>
            <a:ext cx="17462" cy="8112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med"/>
            <a:tailEnd type="stealth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</a:endParaRPr>
          </a:p>
        </p:txBody>
      </p:sp>
      <p:grpSp>
        <p:nvGrpSpPr>
          <p:cNvPr id="13" name="Group 95"/>
          <p:cNvGrpSpPr>
            <a:grpSpLocks/>
          </p:cNvGrpSpPr>
          <p:nvPr/>
        </p:nvGrpSpPr>
        <p:grpSpPr bwMode="auto">
          <a:xfrm>
            <a:off x="4648200" y="3733800"/>
            <a:ext cx="295275" cy="339725"/>
            <a:chOff x="2928" y="2352"/>
            <a:chExt cx="186" cy="214"/>
          </a:xfrm>
        </p:grpSpPr>
        <p:grpSp>
          <p:nvGrpSpPr>
            <p:cNvPr id="14" name="Group 96"/>
            <p:cNvGrpSpPr>
              <a:grpSpLocks/>
            </p:cNvGrpSpPr>
            <p:nvPr/>
          </p:nvGrpSpPr>
          <p:grpSpPr bwMode="auto">
            <a:xfrm>
              <a:off x="2928" y="2366"/>
              <a:ext cx="166" cy="200"/>
              <a:chOff x="2928" y="2366"/>
              <a:chExt cx="166" cy="200"/>
            </a:xfrm>
          </p:grpSpPr>
          <p:sp>
            <p:nvSpPr>
              <p:cNvPr id="107555" name="Freeform 97"/>
              <p:cNvSpPr>
                <a:spLocks/>
              </p:cNvSpPr>
              <p:nvPr/>
            </p:nvSpPr>
            <p:spPr bwMode="auto">
              <a:xfrm>
                <a:off x="2928" y="2366"/>
                <a:ext cx="166" cy="200"/>
              </a:xfrm>
              <a:custGeom>
                <a:avLst/>
                <a:gdLst>
                  <a:gd name="T0" fmla="*/ 50 w 166"/>
                  <a:gd name="T1" fmla="*/ 6 h 200"/>
                  <a:gd name="T2" fmla="*/ 29 w 166"/>
                  <a:gd name="T3" fmla="*/ 14 h 200"/>
                  <a:gd name="T4" fmla="*/ 21 w 166"/>
                  <a:gd name="T5" fmla="*/ 30 h 200"/>
                  <a:gd name="T6" fmla="*/ 14 w 166"/>
                  <a:gd name="T7" fmla="*/ 52 h 200"/>
                  <a:gd name="T8" fmla="*/ 13 w 166"/>
                  <a:gd name="T9" fmla="*/ 62 h 200"/>
                  <a:gd name="T10" fmla="*/ 14 w 166"/>
                  <a:gd name="T11" fmla="*/ 70 h 200"/>
                  <a:gd name="T12" fmla="*/ 17 w 166"/>
                  <a:gd name="T13" fmla="*/ 77 h 200"/>
                  <a:gd name="T14" fmla="*/ 13 w 166"/>
                  <a:gd name="T15" fmla="*/ 89 h 200"/>
                  <a:gd name="T16" fmla="*/ 7 w 166"/>
                  <a:gd name="T17" fmla="*/ 100 h 200"/>
                  <a:gd name="T18" fmla="*/ 5 w 166"/>
                  <a:gd name="T19" fmla="*/ 105 h 200"/>
                  <a:gd name="T20" fmla="*/ 2 w 166"/>
                  <a:gd name="T21" fmla="*/ 107 h 200"/>
                  <a:gd name="T22" fmla="*/ 0 w 166"/>
                  <a:gd name="T23" fmla="*/ 110 h 200"/>
                  <a:gd name="T24" fmla="*/ 0 w 166"/>
                  <a:gd name="T25" fmla="*/ 113 h 200"/>
                  <a:gd name="T26" fmla="*/ 1 w 166"/>
                  <a:gd name="T27" fmla="*/ 117 h 200"/>
                  <a:gd name="T28" fmla="*/ 3 w 166"/>
                  <a:gd name="T29" fmla="*/ 118 h 200"/>
                  <a:gd name="T30" fmla="*/ 10 w 166"/>
                  <a:gd name="T31" fmla="*/ 120 h 200"/>
                  <a:gd name="T32" fmla="*/ 12 w 166"/>
                  <a:gd name="T33" fmla="*/ 122 h 200"/>
                  <a:gd name="T34" fmla="*/ 13 w 166"/>
                  <a:gd name="T35" fmla="*/ 126 h 200"/>
                  <a:gd name="T36" fmla="*/ 13 w 166"/>
                  <a:gd name="T37" fmla="*/ 131 h 200"/>
                  <a:gd name="T38" fmla="*/ 10 w 166"/>
                  <a:gd name="T39" fmla="*/ 138 h 200"/>
                  <a:gd name="T40" fmla="*/ 11 w 166"/>
                  <a:gd name="T41" fmla="*/ 142 h 200"/>
                  <a:gd name="T42" fmla="*/ 14 w 166"/>
                  <a:gd name="T43" fmla="*/ 145 h 200"/>
                  <a:gd name="T44" fmla="*/ 13 w 166"/>
                  <a:gd name="T45" fmla="*/ 147 h 200"/>
                  <a:gd name="T46" fmla="*/ 13 w 166"/>
                  <a:gd name="T47" fmla="*/ 150 h 200"/>
                  <a:gd name="T48" fmla="*/ 14 w 166"/>
                  <a:gd name="T49" fmla="*/ 153 h 200"/>
                  <a:gd name="T50" fmla="*/ 17 w 166"/>
                  <a:gd name="T51" fmla="*/ 155 h 200"/>
                  <a:gd name="T52" fmla="*/ 19 w 166"/>
                  <a:gd name="T53" fmla="*/ 158 h 200"/>
                  <a:gd name="T54" fmla="*/ 19 w 166"/>
                  <a:gd name="T55" fmla="*/ 164 h 200"/>
                  <a:gd name="T56" fmla="*/ 21 w 166"/>
                  <a:gd name="T57" fmla="*/ 168 h 200"/>
                  <a:gd name="T58" fmla="*/ 23 w 166"/>
                  <a:gd name="T59" fmla="*/ 171 h 200"/>
                  <a:gd name="T60" fmla="*/ 27 w 166"/>
                  <a:gd name="T61" fmla="*/ 173 h 200"/>
                  <a:gd name="T62" fmla="*/ 31 w 166"/>
                  <a:gd name="T63" fmla="*/ 175 h 200"/>
                  <a:gd name="T64" fmla="*/ 36 w 166"/>
                  <a:gd name="T65" fmla="*/ 175 h 200"/>
                  <a:gd name="T66" fmla="*/ 48 w 166"/>
                  <a:gd name="T67" fmla="*/ 175 h 200"/>
                  <a:gd name="T68" fmla="*/ 59 w 166"/>
                  <a:gd name="T69" fmla="*/ 173 h 200"/>
                  <a:gd name="T70" fmla="*/ 75 w 166"/>
                  <a:gd name="T71" fmla="*/ 199 h 200"/>
                  <a:gd name="T72" fmla="*/ 144 w 166"/>
                  <a:gd name="T73" fmla="*/ 168 h 200"/>
                  <a:gd name="T74" fmla="*/ 137 w 166"/>
                  <a:gd name="T75" fmla="*/ 157 h 200"/>
                  <a:gd name="T76" fmla="*/ 133 w 166"/>
                  <a:gd name="T77" fmla="*/ 147 h 200"/>
                  <a:gd name="T78" fmla="*/ 133 w 166"/>
                  <a:gd name="T79" fmla="*/ 134 h 200"/>
                  <a:gd name="T80" fmla="*/ 165 w 166"/>
                  <a:gd name="T81" fmla="*/ 105 h 200"/>
                  <a:gd name="T82" fmla="*/ 165 w 166"/>
                  <a:gd name="T83" fmla="*/ 37 h 200"/>
                  <a:gd name="T84" fmla="*/ 149 w 166"/>
                  <a:gd name="T85" fmla="*/ 18 h 200"/>
                  <a:gd name="T86" fmla="*/ 128 w 166"/>
                  <a:gd name="T87" fmla="*/ 8 h 200"/>
                  <a:gd name="T88" fmla="*/ 105 w 166"/>
                  <a:gd name="T89" fmla="*/ 0 h 200"/>
                  <a:gd name="T90" fmla="*/ 76 w 166"/>
                  <a:gd name="T91" fmla="*/ 4 h 200"/>
                  <a:gd name="T92" fmla="*/ 50 w 166"/>
                  <a:gd name="T93" fmla="*/ 6 h 200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w 166"/>
                  <a:gd name="T142" fmla="*/ 0 h 200"/>
                  <a:gd name="T143" fmla="*/ 166 w 166"/>
                  <a:gd name="T144" fmla="*/ 200 h 200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T141" t="T142" r="T143" b="T144"/>
                <a:pathLst>
                  <a:path w="166" h="200">
                    <a:moveTo>
                      <a:pt x="50" y="6"/>
                    </a:moveTo>
                    <a:lnTo>
                      <a:pt x="29" y="14"/>
                    </a:lnTo>
                    <a:lnTo>
                      <a:pt x="21" y="30"/>
                    </a:lnTo>
                    <a:lnTo>
                      <a:pt x="14" y="52"/>
                    </a:lnTo>
                    <a:lnTo>
                      <a:pt x="13" y="62"/>
                    </a:lnTo>
                    <a:lnTo>
                      <a:pt x="14" y="70"/>
                    </a:lnTo>
                    <a:lnTo>
                      <a:pt x="17" y="77"/>
                    </a:lnTo>
                    <a:lnTo>
                      <a:pt x="13" y="89"/>
                    </a:lnTo>
                    <a:lnTo>
                      <a:pt x="7" y="100"/>
                    </a:lnTo>
                    <a:lnTo>
                      <a:pt x="5" y="105"/>
                    </a:lnTo>
                    <a:lnTo>
                      <a:pt x="2" y="107"/>
                    </a:lnTo>
                    <a:lnTo>
                      <a:pt x="0" y="110"/>
                    </a:lnTo>
                    <a:lnTo>
                      <a:pt x="0" y="113"/>
                    </a:lnTo>
                    <a:lnTo>
                      <a:pt x="1" y="117"/>
                    </a:lnTo>
                    <a:lnTo>
                      <a:pt x="3" y="118"/>
                    </a:lnTo>
                    <a:lnTo>
                      <a:pt x="10" y="120"/>
                    </a:lnTo>
                    <a:lnTo>
                      <a:pt x="12" y="122"/>
                    </a:lnTo>
                    <a:lnTo>
                      <a:pt x="13" y="126"/>
                    </a:lnTo>
                    <a:lnTo>
                      <a:pt x="13" y="131"/>
                    </a:lnTo>
                    <a:lnTo>
                      <a:pt x="10" y="138"/>
                    </a:lnTo>
                    <a:lnTo>
                      <a:pt x="11" y="142"/>
                    </a:lnTo>
                    <a:lnTo>
                      <a:pt x="14" y="145"/>
                    </a:lnTo>
                    <a:lnTo>
                      <a:pt x="13" y="147"/>
                    </a:lnTo>
                    <a:lnTo>
                      <a:pt x="13" y="150"/>
                    </a:lnTo>
                    <a:lnTo>
                      <a:pt x="14" y="153"/>
                    </a:lnTo>
                    <a:lnTo>
                      <a:pt x="17" y="155"/>
                    </a:lnTo>
                    <a:lnTo>
                      <a:pt x="19" y="158"/>
                    </a:lnTo>
                    <a:lnTo>
                      <a:pt x="19" y="164"/>
                    </a:lnTo>
                    <a:lnTo>
                      <a:pt x="21" y="168"/>
                    </a:lnTo>
                    <a:lnTo>
                      <a:pt x="23" y="171"/>
                    </a:lnTo>
                    <a:lnTo>
                      <a:pt x="27" y="173"/>
                    </a:lnTo>
                    <a:lnTo>
                      <a:pt x="31" y="175"/>
                    </a:lnTo>
                    <a:lnTo>
                      <a:pt x="36" y="175"/>
                    </a:lnTo>
                    <a:lnTo>
                      <a:pt x="48" y="175"/>
                    </a:lnTo>
                    <a:lnTo>
                      <a:pt x="59" y="173"/>
                    </a:lnTo>
                    <a:lnTo>
                      <a:pt x="75" y="199"/>
                    </a:lnTo>
                    <a:lnTo>
                      <a:pt x="144" y="168"/>
                    </a:lnTo>
                    <a:lnTo>
                      <a:pt x="137" y="157"/>
                    </a:lnTo>
                    <a:lnTo>
                      <a:pt x="133" y="147"/>
                    </a:lnTo>
                    <a:lnTo>
                      <a:pt x="133" y="134"/>
                    </a:lnTo>
                    <a:lnTo>
                      <a:pt x="165" y="105"/>
                    </a:lnTo>
                    <a:lnTo>
                      <a:pt x="165" y="37"/>
                    </a:lnTo>
                    <a:lnTo>
                      <a:pt x="149" y="18"/>
                    </a:lnTo>
                    <a:lnTo>
                      <a:pt x="128" y="8"/>
                    </a:lnTo>
                    <a:lnTo>
                      <a:pt x="105" y="0"/>
                    </a:lnTo>
                    <a:lnTo>
                      <a:pt x="76" y="4"/>
                    </a:lnTo>
                    <a:lnTo>
                      <a:pt x="50" y="6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12700" cap="rnd">
                <a:solidFill>
                  <a:srgbClr val="402000"/>
                </a:solidFill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56" name="Freeform 98"/>
              <p:cNvSpPr>
                <a:spLocks/>
              </p:cNvSpPr>
              <p:nvPr/>
            </p:nvSpPr>
            <p:spPr bwMode="auto">
              <a:xfrm>
                <a:off x="3004" y="2491"/>
                <a:ext cx="20" cy="33"/>
              </a:xfrm>
              <a:custGeom>
                <a:avLst/>
                <a:gdLst>
                  <a:gd name="T0" fmla="*/ 19 w 20"/>
                  <a:gd name="T1" fmla="*/ 0 h 33"/>
                  <a:gd name="T2" fmla="*/ 13 w 20"/>
                  <a:gd name="T3" fmla="*/ 15 h 33"/>
                  <a:gd name="T4" fmla="*/ 9 w 20"/>
                  <a:gd name="T5" fmla="*/ 23 h 33"/>
                  <a:gd name="T6" fmla="*/ 0 w 20"/>
                  <a:gd name="T7" fmla="*/ 32 h 33"/>
                  <a:gd name="T8" fmla="*/ 11 w 20"/>
                  <a:gd name="T9" fmla="*/ 25 h 33"/>
                  <a:gd name="T10" fmla="*/ 17 w 20"/>
                  <a:gd name="T11" fmla="*/ 15 h 33"/>
                  <a:gd name="T12" fmla="*/ 19 w 20"/>
                  <a:gd name="T13" fmla="*/ 0 h 3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0"/>
                  <a:gd name="T22" fmla="*/ 0 h 33"/>
                  <a:gd name="T23" fmla="*/ 20 w 20"/>
                  <a:gd name="T24" fmla="*/ 33 h 3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0" h="33">
                    <a:moveTo>
                      <a:pt x="19" y="0"/>
                    </a:moveTo>
                    <a:lnTo>
                      <a:pt x="13" y="15"/>
                    </a:lnTo>
                    <a:lnTo>
                      <a:pt x="9" y="23"/>
                    </a:lnTo>
                    <a:lnTo>
                      <a:pt x="0" y="32"/>
                    </a:lnTo>
                    <a:lnTo>
                      <a:pt x="11" y="25"/>
                    </a:lnTo>
                    <a:lnTo>
                      <a:pt x="17" y="15"/>
                    </a:lnTo>
                    <a:lnTo>
                      <a:pt x="19" y="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7542" name="Freeform 99"/>
            <p:cNvSpPr>
              <a:spLocks/>
            </p:cNvSpPr>
            <p:nvPr/>
          </p:nvSpPr>
          <p:spPr bwMode="auto">
            <a:xfrm>
              <a:off x="2953" y="2445"/>
              <a:ext cx="22" cy="14"/>
            </a:xfrm>
            <a:custGeom>
              <a:avLst/>
              <a:gdLst>
                <a:gd name="T0" fmla="*/ 2 w 22"/>
                <a:gd name="T1" fmla="*/ 0 h 14"/>
                <a:gd name="T2" fmla="*/ 3 w 22"/>
                <a:gd name="T3" fmla="*/ 1 h 14"/>
                <a:gd name="T4" fmla="*/ 0 w 22"/>
                <a:gd name="T5" fmla="*/ 3 h 14"/>
                <a:gd name="T6" fmla="*/ 4 w 22"/>
                <a:gd name="T7" fmla="*/ 2 h 14"/>
                <a:gd name="T8" fmla="*/ 6 w 22"/>
                <a:gd name="T9" fmla="*/ 6 h 14"/>
                <a:gd name="T10" fmla="*/ 4 w 22"/>
                <a:gd name="T11" fmla="*/ 8 h 14"/>
                <a:gd name="T12" fmla="*/ 5 w 22"/>
                <a:gd name="T13" fmla="*/ 8 h 14"/>
                <a:gd name="T14" fmla="*/ 4 w 22"/>
                <a:gd name="T15" fmla="*/ 13 h 14"/>
                <a:gd name="T16" fmla="*/ 7 w 22"/>
                <a:gd name="T17" fmla="*/ 8 h 14"/>
                <a:gd name="T18" fmla="*/ 11 w 22"/>
                <a:gd name="T19" fmla="*/ 8 h 14"/>
                <a:gd name="T20" fmla="*/ 15 w 22"/>
                <a:gd name="T21" fmla="*/ 6 h 14"/>
                <a:gd name="T22" fmla="*/ 21 w 22"/>
                <a:gd name="T23" fmla="*/ 6 h 14"/>
                <a:gd name="T24" fmla="*/ 15 w 22"/>
                <a:gd name="T25" fmla="*/ 2 h 14"/>
                <a:gd name="T26" fmla="*/ 2 w 22"/>
                <a:gd name="T27" fmla="*/ 0 h 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"/>
                <a:gd name="T43" fmla="*/ 0 h 14"/>
                <a:gd name="T44" fmla="*/ 22 w 22"/>
                <a:gd name="T45" fmla="*/ 14 h 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" h="14">
                  <a:moveTo>
                    <a:pt x="2" y="0"/>
                  </a:moveTo>
                  <a:lnTo>
                    <a:pt x="3" y="1"/>
                  </a:lnTo>
                  <a:lnTo>
                    <a:pt x="0" y="3"/>
                  </a:lnTo>
                  <a:lnTo>
                    <a:pt x="4" y="2"/>
                  </a:lnTo>
                  <a:lnTo>
                    <a:pt x="6" y="6"/>
                  </a:lnTo>
                  <a:lnTo>
                    <a:pt x="4" y="8"/>
                  </a:lnTo>
                  <a:lnTo>
                    <a:pt x="5" y="8"/>
                  </a:lnTo>
                  <a:lnTo>
                    <a:pt x="4" y="13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5" y="6"/>
                  </a:lnTo>
                  <a:lnTo>
                    <a:pt x="21" y="6"/>
                  </a:lnTo>
                  <a:lnTo>
                    <a:pt x="15" y="2"/>
                  </a:lnTo>
                  <a:lnTo>
                    <a:pt x="2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3" name="Freeform 100"/>
            <p:cNvSpPr>
              <a:spLocks/>
            </p:cNvSpPr>
            <p:nvPr/>
          </p:nvSpPr>
          <p:spPr bwMode="auto">
            <a:xfrm>
              <a:off x="2949" y="2430"/>
              <a:ext cx="37" cy="10"/>
            </a:xfrm>
            <a:custGeom>
              <a:avLst/>
              <a:gdLst>
                <a:gd name="T0" fmla="*/ 0 w 37"/>
                <a:gd name="T1" fmla="*/ 4 h 10"/>
                <a:gd name="T2" fmla="*/ 1 w 37"/>
                <a:gd name="T3" fmla="*/ 8 h 10"/>
                <a:gd name="T4" fmla="*/ 5 w 37"/>
                <a:gd name="T5" fmla="*/ 9 h 10"/>
                <a:gd name="T6" fmla="*/ 11 w 37"/>
                <a:gd name="T7" fmla="*/ 6 h 10"/>
                <a:gd name="T8" fmla="*/ 18 w 37"/>
                <a:gd name="T9" fmla="*/ 4 h 10"/>
                <a:gd name="T10" fmla="*/ 31 w 37"/>
                <a:gd name="T11" fmla="*/ 4 h 10"/>
                <a:gd name="T12" fmla="*/ 36 w 37"/>
                <a:gd name="T13" fmla="*/ 5 h 10"/>
                <a:gd name="T14" fmla="*/ 27 w 37"/>
                <a:gd name="T15" fmla="*/ 2 h 10"/>
                <a:gd name="T16" fmla="*/ 20 w 37"/>
                <a:gd name="T17" fmla="*/ 1 h 10"/>
                <a:gd name="T18" fmla="*/ 21 w 37"/>
                <a:gd name="T19" fmla="*/ 0 h 10"/>
                <a:gd name="T20" fmla="*/ 15 w 37"/>
                <a:gd name="T21" fmla="*/ 1 h 10"/>
                <a:gd name="T22" fmla="*/ 16 w 37"/>
                <a:gd name="T23" fmla="*/ 0 h 10"/>
                <a:gd name="T24" fmla="*/ 11 w 37"/>
                <a:gd name="T25" fmla="*/ 2 h 10"/>
                <a:gd name="T26" fmla="*/ 6 w 37"/>
                <a:gd name="T27" fmla="*/ 2 h 10"/>
                <a:gd name="T28" fmla="*/ 0 w 37"/>
                <a:gd name="T29" fmla="*/ 4 h 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7"/>
                <a:gd name="T46" fmla="*/ 0 h 10"/>
                <a:gd name="T47" fmla="*/ 37 w 37"/>
                <a:gd name="T48" fmla="*/ 10 h 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7" h="10">
                  <a:moveTo>
                    <a:pt x="0" y="4"/>
                  </a:moveTo>
                  <a:lnTo>
                    <a:pt x="1" y="8"/>
                  </a:lnTo>
                  <a:lnTo>
                    <a:pt x="5" y="9"/>
                  </a:lnTo>
                  <a:lnTo>
                    <a:pt x="11" y="6"/>
                  </a:lnTo>
                  <a:lnTo>
                    <a:pt x="18" y="4"/>
                  </a:lnTo>
                  <a:lnTo>
                    <a:pt x="31" y="4"/>
                  </a:lnTo>
                  <a:lnTo>
                    <a:pt x="36" y="5"/>
                  </a:lnTo>
                  <a:lnTo>
                    <a:pt x="27" y="2"/>
                  </a:lnTo>
                  <a:lnTo>
                    <a:pt x="20" y="1"/>
                  </a:lnTo>
                  <a:lnTo>
                    <a:pt x="21" y="0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11" y="2"/>
                  </a:lnTo>
                  <a:lnTo>
                    <a:pt x="6" y="2"/>
                  </a:lnTo>
                  <a:lnTo>
                    <a:pt x="0" y="4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4" name="Freeform 101"/>
            <p:cNvSpPr>
              <a:spLocks/>
            </p:cNvSpPr>
            <p:nvPr/>
          </p:nvSpPr>
          <p:spPr bwMode="auto">
            <a:xfrm>
              <a:off x="2938" y="2503"/>
              <a:ext cx="18" cy="15"/>
            </a:xfrm>
            <a:custGeom>
              <a:avLst/>
              <a:gdLst>
                <a:gd name="T0" fmla="*/ 0 w 18"/>
                <a:gd name="T1" fmla="*/ 2 h 15"/>
                <a:gd name="T2" fmla="*/ 3 w 18"/>
                <a:gd name="T3" fmla="*/ 1 h 15"/>
                <a:gd name="T4" fmla="*/ 5 w 18"/>
                <a:gd name="T5" fmla="*/ 0 h 15"/>
                <a:gd name="T6" fmla="*/ 7 w 18"/>
                <a:gd name="T7" fmla="*/ 2 h 15"/>
                <a:gd name="T8" fmla="*/ 10 w 18"/>
                <a:gd name="T9" fmla="*/ 4 h 15"/>
                <a:gd name="T10" fmla="*/ 13 w 18"/>
                <a:gd name="T11" fmla="*/ 5 h 15"/>
                <a:gd name="T12" fmla="*/ 15 w 18"/>
                <a:gd name="T13" fmla="*/ 6 h 15"/>
                <a:gd name="T14" fmla="*/ 15 w 18"/>
                <a:gd name="T15" fmla="*/ 4 h 15"/>
                <a:gd name="T16" fmla="*/ 16 w 18"/>
                <a:gd name="T17" fmla="*/ 8 h 15"/>
                <a:gd name="T18" fmla="*/ 17 w 18"/>
                <a:gd name="T19" fmla="*/ 10 h 15"/>
                <a:gd name="T20" fmla="*/ 17 w 18"/>
                <a:gd name="T21" fmla="*/ 13 h 15"/>
                <a:gd name="T22" fmla="*/ 16 w 18"/>
                <a:gd name="T23" fmla="*/ 14 h 15"/>
                <a:gd name="T24" fmla="*/ 16 w 18"/>
                <a:gd name="T25" fmla="*/ 11 h 15"/>
                <a:gd name="T26" fmla="*/ 15 w 18"/>
                <a:gd name="T27" fmla="*/ 8 h 15"/>
                <a:gd name="T28" fmla="*/ 10 w 18"/>
                <a:gd name="T29" fmla="*/ 6 h 15"/>
                <a:gd name="T30" fmla="*/ 7 w 18"/>
                <a:gd name="T31" fmla="*/ 7 h 15"/>
                <a:gd name="T32" fmla="*/ 4 w 18"/>
                <a:gd name="T33" fmla="*/ 8 h 15"/>
                <a:gd name="T34" fmla="*/ 1 w 18"/>
                <a:gd name="T35" fmla="*/ 5 h 15"/>
                <a:gd name="T36" fmla="*/ 0 w 18"/>
                <a:gd name="T37" fmla="*/ 2 h 1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8"/>
                <a:gd name="T58" fmla="*/ 0 h 15"/>
                <a:gd name="T59" fmla="*/ 18 w 18"/>
                <a:gd name="T60" fmla="*/ 15 h 1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8" h="15">
                  <a:moveTo>
                    <a:pt x="0" y="2"/>
                  </a:moveTo>
                  <a:lnTo>
                    <a:pt x="3" y="1"/>
                  </a:lnTo>
                  <a:lnTo>
                    <a:pt x="5" y="0"/>
                  </a:lnTo>
                  <a:lnTo>
                    <a:pt x="7" y="2"/>
                  </a:lnTo>
                  <a:lnTo>
                    <a:pt x="10" y="4"/>
                  </a:lnTo>
                  <a:lnTo>
                    <a:pt x="13" y="5"/>
                  </a:lnTo>
                  <a:lnTo>
                    <a:pt x="15" y="6"/>
                  </a:lnTo>
                  <a:lnTo>
                    <a:pt x="15" y="4"/>
                  </a:lnTo>
                  <a:lnTo>
                    <a:pt x="16" y="8"/>
                  </a:lnTo>
                  <a:lnTo>
                    <a:pt x="17" y="10"/>
                  </a:lnTo>
                  <a:lnTo>
                    <a:pt x="17" y="13"/>
                  </a:lnTo>
                  <a:lnTo>
                    <a:pt x="16" y="14"/>
                  </a:lnTo>
                  <a:lnTo>
                    <a:pt x="16" y="11"/>
                  </a:lnTo>
                  <a:lnTo>
                    <a:pt x="15" y="8"/>
                  </a:lnTo>
                  <a:lnTo>
                    <a:pt x="10" y="6"/>
                  </a:lnTo>
                  <a:lnTo>
                    <a:pt x="7" y="7"/>
                  </a:lnTo>
                  <a:lnTo>
                    <a:pt x="4" y="8"/>
                  </a:lnTo>
                  <a:lnTo>
                    <a:pt x="1" y="5"/>
                  </a:lnTo>
                  <a:lnTo>
                    <a:pt x="0" y="2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5" name="Freeform 102"/>
            <p:cNvSpPr>
              <a:spLocks/>
            </p:cNvSpPr>
            <p:nvPr/>
          </p:nvSpPr>
          <p:spPr bwMode="auto">
            <a:xfrm>
              <a:off x="2942" y="2517"/>
              <a:ext cx="7" cy="4"/>
            </a:xfrm>
            <a:custGeom>
              <a:avLst/>
              <a:gdLst>
                <a:gd name="T0" fmla="*/ 0 w 7"/>
                <a:gd name="T1" fmla="*/ 1 h 4"/>
                <a:gd name="T2" fmla="*/ 3 w 7"/>
                <a:gd name="T3" fmla="*/ 0 h 4"/>
                <a:gd name="T4" fmla="*/ 6 w 7"/>
                <a:gd name="T5" fmla="*/ 1 h 4"/>
                <a:gd name="T6" fmla="*/ 3 w 7"/>
                <a:gd name="T7" fmla="*/ 3 h 4"/>
                <a:gd name="T8" fmla="*/ 0 w 7"/>
                <a:gd name="T9" fmla="*/ 1 h 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"/>
                <a:gd name="T16" fmla="*/ 0 h 4"/>
                <a:gd name="T17" fmla="*/ 7 w 7"/>
                <a:gd name="T18" fmla="*/ 4 h 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" h="4">
                  <a:moveTo>
                    <a:pt x="0" y="1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1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6" name="Freeform 103"/>
            <p:cNvSpPr>
              <a:spLocks/>
            </p:cNvSpPr>
            <p:nvPr/>
          </p:nvSpPr>
          <p:spPr bwMode="auto">
            <a:xfrm>
              <a:off x="2936" y="2482"/>
              <a:ext cx="8" cy="4"/>
            </a:xfrm>
            <a:custGeom>
              <a:avLst/>
              <a:gdLst>
                <a:gd name="T0" fmla="*/ 0 w 8"/>
                <a:gd name="T1" fmla="*/ 0 h 4"/>
                <a:gd name="T2" fmla="*/ 3 w 8"/>
                <a:gd name="T3" fmla="*/ 0 h 4"/>
                <a:gd name="T4" fmla="*/ 6 w 8"/>
                <a:gd name="T5" fmla="*/ 1 h 4"/>
                <a:gd name="T6" fmla="*/ 7 w 8"/>
                <a:gd name="T7" fmla="*/ 3 h 4"/>
                <a:gd name="T8" fmla="*/ 5 w 8"/>
                <a:gd name="T9" fmla="*/ 3 h 4"/>
                <a:gd name="T10" fmla="*/ 3 w 8"/>
                <a:gd name="T11" fmla="*/ 2 h 4"/>
                <a:gd name="T12" fmla="*/ 0 w 8"/>
                <a:gd name="T13" fmla="*/ 0 h 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8"/>
                <a:gd name="T22" fmla="*/ 0 h 4"/>
                <a:gd name="T23" fmla="*/ 8 w 8"/>
                <a:gd name="T24" fmla="*/ 4 h 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8" h="4">
                  <a:moveTo>
                    <a:pt x="0" y="0"/>
                  </a:moveTo>
                  <a:lnTo>
                    <a:pt x="3" y="0"/>
                  </a:lnTo>
                  <a:lnTo>
                    <a:pt x="6" y="1"/>
                  </a:lnTo>
                  <a:lnTo>
                    <a:pt x="7" y="3"/>
                  </a:lnTo>
                  <a:lnTo>
                    <a:pt x="5" y="3"/>
                  </a:lnTo>
                  <a:lnTo>
                    <a:pt x="3" y="2"/>
                  </a:lnTo>
                  <a:lnTo>
                    <a:pt x="0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7" name="Freeform 104"/>
            <p:cNvSpPr>
              <a:spLocks/>
            </p:cNvSpPr>
            <p:nvPr/>
          </p:nvSpPr>
          <p:spPr bwMode="auto">
            <a:xfrm>
              <a:off x="2946" y="2479"/>
              <a:ext cx="4" cy="8"/>
            </a:xfrm>
            <a:custGeom>
              <a:avLst/>
              <a:gdLst>
                <a:gd name="T0" fmla="*/ 2 w 4"/>
                <a:gd name="T1" fmla="*/ 0 h 8"/>
                <a:gd name="T2" fmla="*/ 2 w 4"/>
                <a:gd name="T3" fmla="*/ 2 h 8"/>
                <a:gd name="T4" fmla="*/ 1 w 4"/>
                <a:gd name="T5" fmla="*/ 6 h 8"/>
                <a:gd name="T6" fmla="*/ 0 w 4"/>
                <a:gd name="T7" fmla="*/ 7 h 8"/>
                <a:gd name="T8" fmla="*/ 2 w 4"/>
                <a:gd name="T9" fmla="*/ 6 h 8"/>
                <a:gd name="T10" fmla="*/ 3 w 4"/>
                <a:gd name="T11" fmla="*/ 4 h 8"/>
                <a:gd name="T12" fmla="*/ 3 w 4"/>
                <a:gd name="T13" fmla="*/ 3 h 8"/>
                <a:gd name="T14" fmla="*/ 2 w 4"/>
                <a:gd name="T15" fmla="*/ 0 h 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"/>
                <a:gd name="T25" fmla="*/ 0 h 8"/>
                <a:gd name="T26" fmla="*/ 4 w 4"/>
                <a:gd name="T27" fmla="*/ 8 h 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" h="8">
                  <a:moveTo>
                    <a:pt x="2" y="0"/>
                  </a:moveTo>
                  <a:lnTo>
                    <a:pt x="2" y="2"/>
                  </a:lnTo>
                  <a:lnTo>
                    <a:pt x="1" y="6"/>
                  </a:lnTo>
                  <a:lnTo>
                    <a:pt x="0" y="7"/>
                  </a:lnTo>
                  <a:lnTo>
                    <a:pt x="2" y="6"/>
                  </a:lnTo>
                  <a:lnTo>
                    <a:pt x="3" y="4"/>
                  </a:lnTo>
                  <a:lnTo>
                    <a:pt x="3" y="3"/>
                  </a:lnTo>
                  <a:lnTo>
                    <a:pt x="2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48" name="Freeform 105"/>
            <p:cNvSpPr>
              <a:spLocks/>
            </p:cNvSpPr>
            <p:nvPr/>
          </p:nvSpPr>
          <p:spPr bwMode="auto">
            <a:xfrm>
              <a:off x="2964" y="2449"/>
              <a:ext cx="5" cy="3"/>
            </a:xfrm>
            <a:custGeom>
              <a:avLst/>
              <a:gdLst>
                <a:gd name="T0" fmla="*/ 0 w 5"/>
                <a:gd name="T1" fmla="*/ 0 h 3"/>
                <a:gd name="T2" fmla="*/ 0 w 5"/>
                <a:gd name="T3" fmla="*/ 2 h 3"/>
                <a:gd name="T4" fmla="*/ 1 w 5"/>
                <a:gd name="T5" fmla="*/ 2 h 3"/>
                <a:gd name="T6" fmla="*/ 3 w 5"/>
                <a:gd name="T7" fmla="*/ 1 h 3"/>
                <a:gd name="T8" fmla="*/ 4 w 5"/>
                <a:gd name="T9" fmla="*/ 1 h 3"/>
                <a:gd name="T10" fmla="*/ 3 w 5"/>
                <a:gd name="T11" fmla="*/ 0 h 3"/>
                <a:gd name="T12" fmla="*/ 0 w 5"/>
                <a:gd name="T13" fmla="*/ 0 h 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"/>
                <a:gd name="T22" fmla="*/ 0 h 3"/>
                <a:gd name="T23" fmla="*/ 5 w 5"/>
                <a:gd name="T24" fmla="*/ 3 h 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" h="3">
                  <a:moveTo>
                    <a:pt x="0" y="0"/>
                  </a:moveTo>
                  <a:lnTo>
                    <a:pt x="0" y="2"/>
                  </a:lnTo>
                  <a:lnTo>
                    <a:pt x="1" y="2"/>
                  </a:lnTo>
                  <a:lnTo>
                    <a:pt x="3" y="1"/>
                  </a:lnTo>
                  <a:lnTo>
                    <a:pt x="4" y="1"/>
                  </a:lnTo>
                  <a:lnTo>
                    <a:pt x="3" y="0"/>
                  </a:lnTo>
                  <a:lnTo>
                    <a:pt x="0" y="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grpSp>
          <p:nvGrpSpPr>
            <p:cNvPr id="15" name="Group 106"/>
            <p:cNvGrpSpPr>
              <a:grpSpLocks/>
            </p:cNvGrpSpPr>
            <p:nvPr/>
          </p:nvGrpSpPr>
          <p:grpSpPr bwMode="auto">
            <a:xfrm>
              <a:off x="3017" y="2437"/>
              <a:ext cx="25" cy="44"/>
              <a:chOff x="3017" y="2437"/>
              <a:chExt cx="25" cy="44"/>
            </a:xfrm>
          </p:grpSpPr>
          <p:sp>
            <p:nvSpPr>
              <p:cNvPr id="107553" name="Freeform 107"/>
              <p:cNvSpPr>
                <a:spLocks/>
              </p:cNvSpPr>
              <p:nvPr/>
            </p:nvSpPr>
            <p:spPr bwMode="auto">
              <a:xfrm>
                <a:off x="3021" y="2442"/>
                <a:ext cx="16" cy="33"/>
              </a:xfrm>
              <a:custGeom>
                <a:avLst/>
                <a:gdLst>
                  <a:gd name="T0" fmla="*/ 0 w 16"/>
                  <a:gd name="T1" fmla="*/ 6 h 33"/>
                  <a:gd name="T2" fmla="*/ 5 w 16"/>
                  <a:gd name="T3" fmla="*/ 2 h 33"/>
                  <a:gd name="T4" fmla="*/ 10 w 16"/>
                  <a:gd name="T5" fmla="*/ 3 h 33"/>
                  <a:gd name="T6" fmla="*/ 13 w 16"/>
                  <a:gd name="T7" fmla="*/ 8 h 33"/>
                  <a:gd name="T8" fmla="*/ 13 w 16"/>
                  <a:gd name="T9" fmla="*/ 16 h 33"/>
                  <a:gd name="T10" fmla="*/ 13 w 16"/>
                  <a:gd name="T11" fmla="*/ 21 h 33"/>
                  <a:gd name="T12" fmla="*/ 11 w 16"/>
                  <a:gd name="T13" fmla="*/ 26 h 33"/>
                  <a:gd name="T14" fmla="*/ 9 w 16"/>
                  <a:gd name="T15" fmla="*/ 19 h 33"/>
                  <a:gd name="T16" fmla="*/ 6 w 16"/>
                  <a:gd name="T17" fmla="*/ 15 h 33"/>
                  <a:gd name="T18" fmla="*/ 1 w 16"/>
                  <a:gd name="T19" fmla="*/ 12 h 33"/>
                  <a:gd name="T20" fmla="*/ 5 w 16"/>
                  <a:gd name="T21" fmla="*/ 18 h 33"/>
                  <a:gd name="T22" fmla="*/ 9 w 16"/>
                  <a:gd name="T23" fmla="*/ 22 h 33"/>
                  <a:gd name="T24" fmla="*/ 9 w 16"/>
                  <a:gd name="T25" fmla="*/ 28 h 33"/>
                  <a:gd name="T26" fmla="*/ 8 w 16"/>
                  <a:gd name="T27" fmla="*/ 31 h 33"/>
                  <a:gd name="T28" fmla="*/ 5 w 16"/>
                  <a:gd name="T29" fmla="*/ 32 h 33"/>
                  <a:gd name="T30" fmla="*/ 12 w 16"/>
                  <a:gd name="T31" fmla="*/ 31 h 33"/>
                  <a:gd name="T32" fmla="*/ 14 w 16"/>
                  <a:gd name="T33" fmla="*/ 23 h 33"/>
                  <a:gd name="T34" fmla="*/ 15 w 16"/>
                  <a:gd name="T35" fmla="*/ 15 h 33"/>
                  <a:gd name="T36" fmla="*/ 14 w 16"/>
                  <a:gd name="T37" fmla="*/ 7 h 33"/>
                  <a:gd name="T38" fmla="*/ 11 w 16"/>
                  <a:gd name="T39" fmla="*/ 2 h 33"/>
                  <a:gd name="T40" fmla="*/ 7 w 16"/>
                  <a:gd name="T41" fmla="*/ 0 h 33"/>
                  <a:gd name="T42" fmla="*/ 2 w 16"/>
                  <a:gd name="T43" fmla="*/ 1 h 33"/>
                  <a:gd name="T44" fmla="*/ 0 w 16"/>
                  <a:gd name="T45" fmla="*/ 6 h 3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w 16"/>
                  <a:gd name="T70" fmla="*/ 0 h 33"/>
                  <a:gd name="T71" fmla="*/ 16 w 16"/>
                  <a:gd name="T72" fmla="*/ 33 h 33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T69" t="T70" r="T71" b="T72"/>
                <a:pathLst>
                  <a:path w="16" h="33">
                    <a:moveTo>
                      <a:pt x="0" y="6"/>
                    </a:moveTo>
                    <a:lnTo>
                      <a:pt x="5" y="2"/>
                    </a:lnTo>
                    <a:lnTo>
                      <a:pt x="10" y="3"/>
                    </a:lnTo>
                    <a:lnTo>
                      <a:pt x="13" y="8"/>
                    </a:lnTo>
                    <a:lnTo>
                      <a:pt x="13" y="16"/>
                    </a:lnTo>
                    <a:lnTo>
                      <a:pt x="13" y="21"/>
                    </a:lnTo>
                    <a:lnTo>
                      <a:pt x="11" y="26"/>
                    </a:lnTo>
                    <a:lnTo>
                      <a:pt x="9" y="19"/>
                    </a:lnTo>
                    <a:lnTo>
                      <a:pt x="6" y="15"/>
                    </a:lnTo>
                    <a:lnTo>
                      <a:pt x="1" y="12"/>
                    </a:lnTo>
                    <a:lnTo>
                      <a:pt x="5" y="18"/>
                    </a:lnTo>
                    <a:lnTo>
                      <a:pt x="9" y="22"/>
                    </a:lnTo>
                    <a:lnTo>
                      <a:pt x="9" y="28"/>
                    </a:lnTo>
                    <a:lnTo>
                      <a:pt x="8" y="31"/>
                    </a:lnTo>
                    <a:lnTo>
                      <a:pt x="5" y="32"/>
                    </a:lnTo>
                    <a:lnTo>
                      <a:pt x="12" y="31"/>
                    </a:lnTo>
                    <a:lnTo>
                      <a:pt x="14" y="23"/>
                    </a:lnTo>
                    <a:lnTo>
                      <a:pt x="15" y="15"/>
                    </a:lnTo>
                    <a:lnTo>
                      <a:pt x="14" y="7"/>
                    </a:lnTo>
                    <a:lnTo>
                      <a:pt x="11" y="2"/>
                    </a:lnTo>
                    <a:lnTo>
                      <a:pt x="7" y="0"/>
                    </a:lnTo>
                    <a:lnTo>
                      <a:pt x="2" y="1"/>
                    </a:lnTo>
                    <a:lnTo>
                      <a:pt x="0" y="6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107554" name="Freeform 108"/>
              <p:cNvSpPr>
                <a:spLocks/>
              </p:cNvSpPr>
              <p:nvPr/>
            </p:nvSpPr>
            <p:spPr bwMode="auto">
              <a:xfrm>
                <a:off x="3017" y="2437"/>
                <a:ext cx="25" cy="44"/>
              </a:xfrm>
              <a:custGeom>
                <a:avLst/>
                <a:gdLst>
                  <a:gd name="T0" fmla="*/ 0 w 25"/>
                  <a:gd name="T1" fmla="*/ 10 h 44"/>
                  <a:gd name="T2" fmla="*/ 3 w 25"/>
                  <a:gd name="T3" fmla="*/ 4 h 44"/>
                  <a:gd name="T4" fmla="*/ 10 w 25"/>
                  <a:gd name="T5" fmla="*/ 2 h 44"/>
                  <a:gd name="T6" fmla="*/ 17 w 25"/>
                  <a:gd name="T7" fmla="*/ 3 h 44"/>
                  <a:gd name="T8" fmla="*/ 20 w 25"/>
                  <a:gd name="T9" fmla="*/ 7 h 44"/>
                  <a:gd name="T10" fmla="*/ 22 w 25"/>
                  <a:gd name="T11" fmla="*/ 13 h 44"/>
                  <a:gd name="T12" fmla="*/ 22 w 25"/>
                  <a:gd name="T13" fmla="*/ 19 h 44"/>
                  <a:gd name="T14" fmla="*/ 20 w 25"/>
                  <a:gd name="T15" fmla="*/ 22 h 44"/>
                  <a:gd name="T16" fmla="*/ 20 w 25"/>
                  <a:gd name="T17" fmla="*/ 27 h 44"/>
                  <a:gd name="T18" fmla="*/ 19 w 25"/>
                  <a:gd name="T19" fmla="*/ 34 h 44"/>
                  <a:gd name="T20" fmla="*/ 14 w 25"/>
                  <a:gd name="T21" fmla="*/ 39 h 44"/>
                  <a:gd name="T22" fmla="*/ 11 w 25"/>
                  <a:gd name="T23" fmla="*/ 39 h 44"/>
                  <a:gd name="T24" fmla="*/ 7 w 25"/>
                  <a:gd name="T25" fmla="*/ 39 h 44"/>
                  <a:gd name="T26" fmla="*/ 7 w 25"/>
                  <a:gd name="T27" fmla="*/ 41 h 44"/>
                  <a:gd name="T28" fmla="*/ 10 w 25"/>
                  <a:gd name="T29" fmla="*/ 43 h 44"/>
                  <a:gd name="T30" fmla="*/ 14 w 25"/>
                  <a:gd name="T31" fmla="*/ 42 h 44"/>
                  <a:gd name="T32" fmla="*/ 18 w 25"/>
                  <a:gd name="T33" fmla="*/ 40 h 44"/>
                  <a:gd name="T34" fmla="*/ 22 w 25"/>
                  <a:gd name="T35" fmla="*/ 34 h 44"/>
                  <a:gd name="T36" fmla="*/ 22 w 25"/>
                  <a:gd name="T37" fmla="*/ 24 h 44"/>
                  <a:gd name="T38" fmla="*/ 24 w 25"/>
                  <a:gd name="T39" fmla="*/ 18 h 44"/>
                  <a:gd name="T40" fmla="*/ 24 w 25"/>
                  <a:gd name="T41" fmla="*/ 12 h 44"/>
                  <a:gd name="T42" fmla="*/ 21 w 25"/>
                  <a:gd name="T43" fmla="*/ 6 h 44"/>
                  <a:gd name="T44" fmla="*/ 19 w 25"/>
                  <a:gd name="T45" fmla="*/ 2 h 44"/>
                  <a:gd name="T46" fmla="*/ 13 w 25"/>
                  <a:gd name="T47" fmla="*/ 0 h 44"/>
                  <a:gd name="T48" fmla="*/ 3 w 25"/>
                  <a:gd name="T49" fmla="*/ 1 h 44"/>
                  <a:gd name="T50" fmla="*/ 0 w 25"/>
                  <a:gd name="T51" fmla="*/ 4 h 44"/>
                  <a:gd name="T52" fmla="*/ 0 w 25"/>
                  <a:gd name="T53" fmla="*/ 10 h 44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w 25"/>
                  <a:gd name="T82" fmla="*/ 0 h 44"/>
                  <a:gd name="T83" fmla="*/ 25 w 25"/>
                  <a:gd name="T84" fmla="*/ 44 h 44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T81" t="T82" r="T83" b="T84"/>
                <a:pathLst>
                  <a:path w="25" h="44">
                    <a:moveTo>
                      <a:pt x="0" y="10"/>
                    </a:moveTo>
                    <a:lnTo>
                      <a:pt x="3" y="4"/>
                    </a:lnTo>
                    <a:lnTo>
                      <a:pt x="10" y="2"/>
                    </a:lnTo>
                    <a:lnTo>
                      <a:pt x="17" y="3"/>
                    </a:lnTo>
                    <a:lnTo>
                      <a:pt x="20" y="7"/>
                    </a:lnTo>
                    <a:lnTo>
                      <a:pt x="22" y="13"/>
                    </a:lnTo>
                    <a:lnTo>
                      <a:pt x="22" y="19"/>
                    </a:lnTo>
                    <a:lnTo>
                      <a:pt x="20" y="22"/>
                    </a:lnTo>
                    <a:lnTo>
                      <a:pt x="20" y="27"/>
                    </a:lnTo>
                    <a:lnTo>
                      <a:pt x="19" y="34"/>
                    </a:lnTo>
                    <a:lnTo>
                      <a:pt x="14" y="39"/>
                    </a:lnTo>
                    <a:lnTo>
                      <a:pt x="11" y="39"/>
                    </a:lnTo>
                    <a:lnTo>
                      <a:pt x="7" y="39"/>
                    </a:lnTo>
                    <a:lnTo>
                      <a:pt x="7" y="41"/>
                    </a:lnTo>
                    <a:lnTo>
                      <a:pt x="10" y="43"/>
                    </a:lnTo>
                    <a:lnTo>
                      <a:pt x="14" y="42"/>
                    </a:lnTo>
                    <a:lnTo>
                      <a:pt x="18" y="40"/>
                    </a:lnTo>
                    <a:lnTo>
                      <a:pt x="22" y="34"/>
                    </a:lnTo>
                    <a:lnTo>
                      <a:pt x="22" y="24"/>
                    </a:lnTo>
                    <a:lnTo>
                      <a:pt x="24" y="18"/>
                    </a:lnTo>
                    <a:lnTo>
                      <a:pt x="24" y="12"/>
                    </a:lnTo>
                    <a:lnTo>
                      <a:pt x="21" y="6"/>
                    </a:lnTo>
                    <a:lnTo>
                      <a:pt x="19" y="2"/>
                    </a:lnTo>
                    <a:lnTo>
                      <a:pt x="13" y="0"/>
                    </a:lnTo>
                    <a:lnTo>
                      <a:pt x="3" y="1"/>
                    </a:lnTo>
                    <a:lnTo>
                      <a:pt x="0" y="4"/>
                    </a:lnTo>
                    <a:lnTo>
                      <a:pt x="0" y="10"/>
                    </a:lnTo>
                  </a:path>
                </a:pathLst>
              </a:custGeom>
              <a:blipFill dpi="0" rotWithShape="0">
                <a:blip/>
                <a:srcRect/>
                <a:tile tx="0" ty="0" sx="100000" sy="100000" flip="none" algn="tl"/>
              </a:blipFill>
              <a:ln w="9525" cap="rnd">
                <a:noFill/>
                <a:round/>
                <a:headEnd/>
                <a:tailEnd/>
              </a:ln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07550" name="Freeform 109"/>
            <p:cNvSpPr>
              <a:spLocks/>
            </p:cNvSpPr>
            <p:nvPr/>
          </p:nvSpPr>
          <p:spPr bwMode="auto">
            <a:xfrm>
              <a:off x="2932" y="2352"/>
              <a:ext cx="182" cy="181"/>
            </a:xfrm>
            <a:custGeom>
              <a:avLst/>
              <a:gdLst>
                <a:gd name="T0" fmla="*/ 10 w 182"/>
                <a:gd name="T1" fmla="*/ 70 h 181"/>
                <a:gd name="T2" fmla="*/ 19 w 182"/>
                <a:gd name="T3" fmla="*/ 66 h 181"/>
                <a:gd name="T4" fmla="*/ 52 w 182"/>
                <a:gd name="T5" fmla="*/ 74 h 181"/>
                <a:gd name="T6" fmla="*/ 29 w 182"/>
                <a:gd name="T7" fmla="*/ 58 h 181"/>
                <a:gd name="T8" fmla="*/ 59 w 182"/>
                <a:gd name="T9" fmla="*/ 74 h 181"/>
                <a:gd name="T10" fmla="*/ 71 w 182"/>
                <a:gd name="T11" fmla="*/ 83 h 181"/>
                <a:gd name="T12" fmla="*/ 72 w 182"/>
                <a:gd name="T13" fmla="*/ 88 h 181"/>
                <a:gd name="T14" fmla="*/ 73 w 182"/>
                <a:gd name="T15" fmla="*/ 90 h 181"/>
                <a:gd name="T16" fmla="*/ 81 w 182"/>
                <a:gd name="T17" fmla="*/ 92 h 181"/>
                <a:gd name="T18" fmla="*/ 61 w 182"/>
                <a:gd name="T19" fmla="*/ 100 h 181"/>
                <a:gd name="T20" fmla="*/ 84 w 182"/>
                <a:gd name="T21" fmla="*/ 99 h 181"/>
                <a:gd name="T22" fmla="*/ 84 w 182"/>
                <a:gd name="T23" fmla="*/ 106 h 181"/>
                <a:gd name="T24" fmla="*/ 81 w 182"/>
                <a:gd name="T25" fmla="*/ 110 h 181"/>
                <a:gd name="T26" fmla="*/ 71 w 182"/>
                <a:gd name="T27" fmla="*/ 113 h 181"/>
                <a:gd name="T28" fmla="*/ 102 w 182"/>
                <a:gd name="T29" fmla="*/ 113 h 181"/>
                <a:gd name="T30" fmla="*/ 104 w 182"/>
                <a:gd name="T31" fmla="*/ 119 h 181"/>
                <a:gd name="T32" fmla="*/ 105 w 182"/>
                <a:gd name="T33" fmla="*/ 129 h 181"/>
                <a:gd name="T34" fmla="*/ 86 w 182"/>
                <a:gd name="T35" fmla="*/ 136 h 181"/>
                <a:gd name="T36" fmla="*/ 109 w 182"/>
                <a:gd name="T37" fmla="*/ 135 h 181"/>
                <a:gd name="T38" fmla="*/ 91 w 182"/>
                <a:gd name="T39" fmla="*/ 145 h 181"/>
                <a:gd name="T40" fmla="*/ 96 w 182"/>
                <a:gd name="T41" fmla="*/ 149 h 181"/>
                <a:gd name="T42" fmla="*/ 103 w 182"/>
                <a:gd name="T43" fmla="*/ 157 h 181"/>
                <a:gd name="T44" fmla="*/ 88 w 182"/>
                <a:gd name="T45" fmla="*/ 165 h 181"/>
                <a:gd name="T46" fmla="*/ 113 w 182"/>
                <a:gd name="T47" fmla="*/ 161 h 181"/>
                <a:gd name="T48" fmla="*/ 109 w 182"/>
                <a:gd name="T49" fmla="*/ 167 h 181"/>
                <a:gd name="T50" fmla="*/ 111 w 182"/>
                <a:gd name="T51" fmla="*/ 169 h 181"/>
                <a:gd name="T52" fmla="*/ 118 w 182"/>
                <a:gd name="T53" fmla="*/ 175 h 181"/>
                <a:gd name="T54" fmla="*/ 123 w 182"/>
                <a:gd name="T55" fmla="*/ 176 h 181"/>
                <a:gd name="T56" fmla="*/ 135 w 182"/>
                <a:gd name="T57" fmla="*/ 167 h 181"/>
                <a:gd name="T58" fmla="*/ 155 w 182"/>
                <a:gd name="T59" fmla="*/ 165 h 181"/>
                <a:gd name="T60" fmla="*/ 145 w 182"/>
                <a:gd name="T61" fmla="*/ 159 h 181"/>
                <a:gd name="T62" fmla="*/ 158 w 182"/>
                <a:gd name="T63" fmla="*/ 139 h 181"/>
                <a:gd name="T64" fmla="*/ 181 w 182"/>
                <a:gd name="T65" fmla="*/ 93 h 181"/>
                <a:gd name="T66" fmla="*/ 174 w 182"/>
                <a:gd name="T67" fmla="*/ 47 h 181"/>
                <a:gd name="T68" fmla="*/ 162 w 182"/>
                <a:gd name="T69" fmla="*/ 29 h 181"/>
                <a:gd name="T70" fmla="*/ 136 w 182"/>
                <a:gd name="T71" fmla="*/ 6 h 181"/>
                <a:gd name="T72" fmla="*/ 91 w 182"/>
                <a:gd name="T73" fmla="*/ 0 h 181"/>
                <a:gd name="T74" fmla="*/ 47 w 182"/>
                <a:gd name="T75" fmla="*/ 7 h 181"/>
                <a:gd name="T76" fmla="*/ 13 w 182"/>
                <a:gd name="T77" fmla="*/ 21 h 181"/>
                <a:gd name="T78" fmla="*/ 0 w 182"/>
                <a:gd name="T79" fmla="*/ 50 h 181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82"/>
                <a:gd name="T121" fmla="*/ 0 h 181"/>
                <a:gd name="T122" fmla="*/ 182 w 182"/>
                <a:gd name="T123" fmla="*/ 181 h 181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82" h="181">
                  <a:moveTo>
                    <a:pt x="0" y="50"/>
                  </a:moveTo>
                  <a:lnTo>
                    <a:pt x="10" y="70"/>
                  </a:lnTo>
                  <a:lnTo>
                    <a:pt x="29" y="75"/>
                  </a:lnTo>
                  <a:lnTo>
                    <a:pt x="19" y="66"/>
                  </a:lnTo>
                  <a:lnTo>
                    <a:pt x="36" y="72"/>
                  </a:lnTo>
                  <a:lnTo>
                    <a:pt x="52" y="74"/>
                  </a:lnTo>
                  <a:lnTo>
                    <a:pt x="35" y="66"/>
                  </a:lnTo>
                  <a:lnTo>
                    <a:pt x="29" y="58"/>
                  </a:lnTo>
                  <a:lnTo>
                    <a:pt x="49" y="70"/>
                  </a:lnTo>
                  <a:lnTo>
                    <a:pt x="59" y="74"/>
                  </a:lnTo>
                  <a:lnTo>
                    <a:pt x="74" y="76"/>
                  </a:lnTo>
                  <a:lnTo>
                    <a:pt x="71" y="83"/>
                  </a:lnTo>
                  <a:lnTo>
                    <a:pt x="61" y="88"/>
                  </a:lnTo>
                  <a:lnTo>
                    <a:pt x="72" y="88"/>
                  </a:lnTo>
                  <a:lnTo>
                    <a:pt x="82" y="85"/>
                  </a:lnTo>
                  <a:lnTo>
                    <a:pt x="73" y="90"/>
                  </a:lnTo>
                  <a:lnTo>
                    <a:pt x="61" y="95"/>
                  </a:lnTo>
                  <a:lnTo>
                    <a:pt x="81" y="92"/>
                  </a:lnTo>
                  <a:lnTo>
                    <a:pt x="70" y="97"/>
                  </a:lnTo>
                  <a:lnTo>
                    <a:pt x="61" y="100"/>
                  </a:lnTo>
                  <a:lnTo>
                    <a:pt x="73" y="100"/>
                  </a:lnTo>
                  <a:lnTo>
                    <a:pt x="84" y="99"/>
                  </a:lnTo>
                  <a:lnTo>
                    <a:pt x="67" y="108"/>
                  </a:lnTo>
                  <a:lnTo>
                    <a:pt x="84" y="106"/>
                  </a:lnTo>
                  <a:lnTo>
                    <a:pt x="88" y="104"/>
                  </a:lnTo>
                  <a:lnTo>
                    <a:pt x="81" y="110"/>
                  </a:lnTo>
                  <a:lnTo>
                    <a:pt x="75" y="111"/>
                  </a:lnTo>
                  <a:lnTo>
                    <a:pt x="71" y="113"/>
                  </a:lnTo>
                  <a:lnTo>
                    <a:pt x="87" y="115"/>
                  </a:lnTo>
                  <a:lnTo>
                    <a:pt x="102" y="113"/>
                  </a:lnTo>
                  <a:lnTo>
                    <a:pt x="110" y="111"/>
                  </a:lnTo>
                  <a:lnTo>
                    <a:pt x="104" y="119"/>
                  </a:lnTo>
                  <a:lnTo>
                    <a:pt x="111" y="121"/>
                  </a:lnTo>
                  <a:lnTo>
                    <a:pt x="105" y="129"/>
                  </a:lnTo>
                  <a:lnTo>
                    <a:pt x="99" y="132"/>
                  </a:lnTo>
                  <a:lnTo>
                    <a:pt x="86" y="136"/>
                  </a:lnTo>
                  <a:lnTo>
                    <a:pt x="97" y="137"/>
                  </a:lnTo>
                  <a:lnTo>
                    <a:pt x="109" y="135"/>
                  </a:lnTo>
                  <a:lnTo>
                    <a:pt x="100" y="141"/>
                  </a:lnTo>
                  <a:lnTo>
                    <a:pt x="91" y="145"/>
                  </a:lnTo>
                  <a:lnTo>
                    <a:pt x="80" y="146"/>
                  </a:lnTo>
                  <a:lnTo>
                    <a:pt x="96" y="149"/>
                  </a:lnTo>
                  <a:lnTo>
                    <a:pt x="108" y="147"/>
                  </a:lnTo>
                  <a:lnTo>
                    <a:pt x="103" y="157"/>
                  </a:lnTo>
                  <a:lnTo>
                    <a:pt x="98" y="162"/>
                  </a:lnTo>
                  <a:lnTo>
                    <a:pt x="88" y="165"/>
                  </a:lnTo>
                  <a:lnTo>
                    <a:pt x="100" y="165"/>
                  </a:lnTo>
                  <a:lnTo>
                    <a:pt x="113" y="161"/>
                  </a:lnTo>
                  <a:lnTo>
                    <a:pt x="119" y="159"/>
                  </a:lnTo>
                  <a:lnTo>
                    <a:pt x="109" y="167"/>
                  </a:lnTo>
                  <a:lnTo>
                    <a:pt x="98" y="169"/>
                  </a:lnTo>
                  <a:lnTo>
                    <a:pt x="111" y="169"/>
                  </a:lnTo>
                  <a:lnTo>
                    <a:pt x="121" y="167"/>
                  </a:lnTo>
                  <a:lnTo>
                    <a:pt x="118" y="175"/>
                  </a:lnTo>
                  <a:lnTo>
                    <a:pt x="111" y="180"/>
                  </a:lnTo>
                  <a:lnTo>
                    <a:pt x="123" y="176"/>
                  </a:lnTo>
                  <a:lnTo>
                    <a:pt x="133" y="167"/>
                  </a:lnTo>
                  <a:lnTo>
                    <a:pt x="135" y="167"/>
                  </a:lnTo>
                  <a:lnTo>
                    <a:pt x="145" y="168"/>
                  </a:lnTo>
                  <a:lnTo>
                    <a:pt x="155" y="165"/>
                  </a:lnTo>
                  <a:lnTo>
                    <a:pt x="146" y="163"/>
                  </a:lnTo>
                  <a:lnTo>
                    <a:pt x="145" y="159"/>
                  </a:lnTo>
                  <a:lnTo>
                    <a:pt x="147" y="148"/>
                  </a:lnTo>
                  <a:lnTo>
                    <a:pt x="158" y="139"/>
                  </a:lnTo>
                  <a:lnTo>
                    <a:pt x="170" y="122"/>
                  </a:lnTo>
                  <a:lnTo>
                    <a:pt x="181" y="93"/>
                  </a:lnTo>
                  <a:lnTo>
                    <a:pt x="178" y="67"/>
                  </a:lnTo>
                  <a:lnTo>
                    <a:pt x="174" y="47"/>
                  </a:lnTo>
                  <a:lnTo>
                    <a:pt x="162" y="36"/>
                  </a:lnTo>
                  <a:lnTo>
                    <a:pt x="162" y="29"/>
                  </a:lnTo>
                  <a:lnTo>
                    <a:pt x="153" y="16"/>
                  </a:lnTo>
                  <a:lnTo>
                    <a:pt x="136" y="6"/>
                  </a:lnTo>
                  <a:lnTo>
                    <a:pt x="116" y="2"/>
                  </a:lnTo>
                  <a:lnTo>
                    <a:pt x="91" y="0"/>
                  </a:lnTo>
                  <a:lnTo>
                    <a:pt x="69" y="2"/>
                  </a:lnTo>
                  <a:lnTo>
                    <a:pt x="47" y="7"/>
                  </a:lnTo>
                  <a:lnTo>
                    <a:pt x="27" y="15"/>
                  </a:lnTo>
                  <a:lnTo>
                    <a:pt x="13" y="21"/>
                  </a:lnTo>
                  <a:lnTo>
                    <a:pt x="2" y="31"/>
                  </a:lnTo>
                  <a:lnTo>
                    <a:pt x="0" y="50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51" name="Freeform 110"/>
            <p:cNvSpPr>
              <a:spLocks/>
            </p:cNvSpPr>
            <p:nvPr/>
          </p:nvSpPr>
          <p:spPr bwMode="auto">
            <a:xfrm>
              <a:off x="2935" y="2357"/>
              <a:ext cx="174" cy="168"/>
            </a:xfrm>
            <a:custGeom>
              <a:avLst/>
              <a:gdLst>
                <a:gd name="T0" fmla="*/ 84 w 174"/>
                <a:gd name="T1" fmla="*/ 76 h 168"/>
                <a:gd name="T2" fmla="*/ 87 w 174"/>
                <a:gd name="T3" fmla="*/ 82 h 168"/>
                <a:gd name="T4" fmla="*/ 91 w 174"/>
                <a:gd name="T5" fmla="*/ 88 h 168"/>
                <a:gd name="T6" fmla="*/ 96 w 174"/>
                <a:gd name="T7" fmla="*/ 93 h 168"/>
                <a:gd name="T8" fmla="*/ 109 w 174"/>
                <a:gd name="T9" fmla="*/ 102 h 168"/>
                <a:gd name="T10" fmla="*/ 112 w 174"/>
                <a:gd name="T11" fmla="*/ 111 h 168"/>
                <a:gd name="T12" fmla="*/ 116 w 174"/>
                <a:gd name="T13" fmla="*/ 118 h 168"/>
                <a:gd name="T14" fmla="*/ 110 w 174"/>
                <a:gd name="T15" fmla="*/ 127 h 168"/>
                <a:gd name="T16" fmla="*/ 92 w 174"/>
                <a:gd name="T17" fmla="*/ 141 h 168"/>
                <a:gd name="T18" fmla="*/ 109 w 174"/>
                <a:gd name="T19" fmla="*/ 139 h 168"/>
                <a:gd name="T20" fmla="*/ 101 w 174"/>
                <a:gd name="T21" fmla="*/ 155 h 168"/>
                <a:gd name="T22" fmla="*/ 120 w 174"/>
                <a:gd name="T23" fmla="*/ 149 h 168"/>
                <a:gd name="T24" fmla="*/ 112 w 174"/>
                <a:gd name="T25" fmla="*/ 159 h 168"/>
                <a:gd name="T26" fmla="*/ 120 w 174"/>
                <a:gd name="T27" fmla="*/ 167 h 168"/>
                <a:gd name="T28" fmla="*/ 141 w 174"/>
                <a:gd name="T29" fmla="*/ 161 h 168"/>
                <a:gd name="T30" fmla="*/ 141 w 174"/>
                <a:gd name="T31" fmla="*/ 142 h 168"/>
                <a:gd name="T32" fmla="*/ 165 w 174"/>
                <a:gd name="T33" fmla="*/ 109 h 168"/>
                <a:gd name="T34" fmla="*/ 170 w 174"/>
                <a:gd name="T35" fmla="*/ 65 h 168"/>
                <a:gd name="T36" fmla="*/ 156 w 174"/>
                <a:gd name="T37" fmla="*/ 37 h 168"/>
                <a:gd name="T38" fmla="*/ 154 w 174"/>
                <a:gd name="T39" fmla="*/ 62 h 168"/>
                <a:gd name="T40" fmla="*/ 154 w 174"/>
                <a:gd name="T41" fmla="*/ 37 h 168"/>
                <a:gd name="T42" fmla="*/ 136 w 174"/>
                <a:gd name="T43" fmla="*/ 52 h 168"/>
                <a:gd name="T44" fmla="*/ 153 w 174"/>
                <a:gd name="T45" fmla="*/ 35 h 168"/>
                <a:gd name="T46" fmla="*/ 134 w 174"/>
                <a:gd name="T47" fmla="*/ 26 h 168"/>
                <a:gd name="T48" fmla="*/ 152 w 174"/>
                <a:gd name="T49" fmla="*/ 30 h 168"/>
                <a:gd name="T50" fmla="*/ 138 w 174"/>
                <a:gd name="T51" fmla="*/ 10 h 168"/>
                <a:gd name="T52" fmla="*/ 105 w 174"/>
                <a:gd name="T53" fmla="*/ 0 h 168"/>
                <a:gd name="T54" fmla="*/ 63 w 174"/>
                <a:gd name="T55" fmla="*/ 1 h 168"/>
                <a:gd name="T56" fmla="*/ 22 w 174"/>
                <a:gd name="T57" fmla="*/ 15 h 168"/>
                <a:gd name="T58" fmla="*/ 3 w 174"/>
                <a:gd name="T59" fmla="*/ 28 h 168"/>
                <a:gd name="T60" fmla="*/ 1 w 174"/>
                <a:gd name="T61" fmla="*/ 49 h 168"/>
                <a:gd name="T62" fmla="*/ 9 w 174"/>
                <a:gd name="T63" fmla="*/ 63 h 168"/>
                <a:gd name="T64" fmla="*/ 11 w 174"/>
                <a:gd name="T65" fmla="*/ 59 h 168"/>
                <a:gd name="T66" fmla="*/ 17 w 174"/>
                <a:gd name="T67" fmla="*/ 59 h 168"/>
                <a:gd name="T68" fmla="*/ 22 w 174"/>
                <a:gd name="T69" fmla="*/ 57 h 168"/>
                <a:gd name="T70" fmla="*/ 21 w 174"/>
                <a:gd name="T71" fmla="*/ 47 h 168"/>
                <a:gd name="T72" fmla="*/ 48 w 174"/>
                <a:gd name="T73" fmla="*/ 62 h 168"/>
                <a:gd name="T74" fmla="*/ 75 w 174"/>
                <a:gd name="T75" fmla="*/ 65 h 168"/>
                <a:gd name="T76" fmla="*/ 72 w 174"/>
                <a:gd name="T77" fmla="*/ 77 h 16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174"/>
                <a:gd name="T118" fmla="*/ 0 h 168"/>
                <a:gd name="T119" fmla="*/ 174 w 174"/>
                <a:gd name="T120" fmla="*/ 168 h 168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174" h="168">
                  <a:moveTo>
                    <a:pt x="72" y="77"/>
                  </a:moveTo>
                  <a:lnTo>
                    <a:pt x="84" y="76"/>
                  </a:lnTo>
                  <a:lnTo>
                    <a:pt x="76" y="85"/>
                  </a:lnTo>
                  <a:lnTo>
                    <a:pt x="87" y="82"/>
                  </a:lnTo>
                  <a:lnTo>
                    <a:pt x="76" y="92"/>
                  </a:lnTo>
                  <a:lnTo>
                    <a:pt x="91" y="88"/>
                  </a:lnTo>
                  <a:lnTo>
                    <a:pt x="79" y="99"/>
                  </a:lnTo>
                  <a:lnTo>
                    <a:pt x="96" y="93"/>
                  </a:lnTo>
                  <a:lnTo>
                    <a:pt x="84" y="105"/>
                  </a:lnTo>
                  <a:lnTo>
                    <a:pt x="109" y="102"/>
                  </a:lnTo>
                  <a:lnTo>
                    <a:pt x="120" y="100"/>
                  </a:lnTo>
                  <a:lnTo>
                    <a:pt x="112" y="111"/>
                  </a:lnTo>
                  <a:lnTo>
                    <a:pt x="118" y="111"/>
                  </a:lnTo>
                  <a:lnTo>
                    <a:pt x="116" y="118"/>
                  </a:lnTo>
                  <a:lnTo>
                    <a:pt x="101" y="126"/>
                  </a:lnTo>
                  <a:lnTo>
                    <a:pt x="110" y="127"/>
                  </a:lnTo>
                  <a:lnTo>
                    <a:pt x="102" y="135"/>
                  </a:lnTo>
                  <a:lnTo>
                    <a:pt x="92" y="141"/>
                  </a:lnTo>
                  <a:lnTo>
                    <a:pt x="105" y="140"/>
                  </a:lnTo>
                  <a:lnTo>
                    <a:pt x="109" y="139"/>
                  </a:lnTo>
                  <a:lnTo>
                    <a:pt x="106" y="148"/>
                  </a:lnTo>
                  <a:lnTo>
                    <a:pt x="101" y="155"/>
                  </a:lnTo>
                  <a:lnTo>
                    <a:pt x="112" y="152"/>
                  </a:lnTo>
                  <a:lnTo>
                    <a:pt x="120" y="149"/>
                  </a:lnTo>
                  <a:lnTo>
                    <a:pt x="117" y="156"/>
                  </a:lnTo>
                  <a:lnTo>
                    <a:pt x="112" y="159"/>
                  </a:lnTo>
                  <a:lnTo>
                    <a:pt x="123" y="156"/>
                  </a:lnTo>
                  <a:lnTo>
                    <a:pt x="120" y="167"/>
                  </a:lnTo>
                  <a:lnTo>
                    <a:pt x="128" y="157"/>
                  </a:lnTo>
                  <a:lnTo>
                    <a:pt x="141" y="161"/>
                  </a:lnTo>
                  <a:lnTo>
                    <a:pt x="139" y="153"/>
                  </a:lnTo>
                  <a:lnTo>
                    <a:pt x="141" y="142"/>
                  </a:lnTo>
                  <a:lnTo>
                    <a:pt x="151" y="131"/>
                  </a:lnTo>
                  <a:lnTo>
                    <a:pt x="165" y="109"/>
                  </a:lnTo>
                  <a:lnTo>
                    <a:pt x="173" y="85"/>
                  </a:lnTo>
                  <a:lnTo>
                    <a:pt x="170" y="65"/>
                  </a:lnTo>
                  <a:lnTo>
                    <a:pt x="167" y="47"/>
                  </a:lnTo>
                  <a:lnTo>
                    <a:pt x="156" y="37"/>
                  </a:lnTo>
                  <a:lnTo>
                    <a:pt x="159" y="47"/>
                  </a:lnTo>
                  <a:lnTo>
                    <a:pt x="154" y="62"/>
                  </a:lnTo>
                  <a:lnTo>
                    <a:pt x="156" y="49"/>
                  </a:lnTo>
                  <a:lnTo>
                    <a:pt x="154" y="37"/>
                  </a:lnTo>
                  <a:lnTo>
                    <a:pt x="146" y="41"/>
                  </a:lnTo>
                  <a:lnTo>
                    <a:pt x="136" y="52"/>
                  </a:lnTo>
                  <a:lnTo>
                    <a:pt x="144" y="38"/>
                  </a:lnTo>
                  <a:lnTo>
                    <a:pt x="153" y="35"/>
                  </a:lnTo>
                  <a:lnTo>
                    <a:pt x="147" y="30"/>
                  </a:lnTo>
                  <a:lnTo>
                    <a:pt x="134" y="26"/>
                  </a:lnTo>
                  <a:lnTo>
                    <a:pt x="146" y="26"/>
                  </a:lnTo>
                  <a:lnTo>
                    <a:pt x="152" y="30"/>
                  </a:lnTo>
                  <a:lnTo>
                    <a:pt x="152" y="21"/>
                  </a:lnTo>
                  <a:lnTo>
                    <a:pt x="138" y="10"/>
                  </a:lnTo>
                  <a:lnTo>
                    <a:pt x="127" y="3"/>
                  </a:lnTo>
                  <a:lnTo>
                    <a:pt x="105" y="0"/>
                  </a:lnTo>
                  <a:lnTo>
                    <a:pt x="81" y="0"/>
                  </a:lnTo>
                  <a:lnTo>
                    <a:pt x="63" y="1"/>
                  </a:lnTo>
                  <a:lnTo>
                    <a:pt x="40" y="7"/>
                  </a:lnTo>
                  <a:lnTo>
                    <a:pt x="22" y="15"/>
                  </a:lnTo>
                  <a:lnTo>
                    <a:pt x="7" y="22"/>
                  </a:lnTo>
                  <a:lnTo>
                    <a:pt x="3" y="28"/>
                  </a:lnTo>
                  <a:lnTo>
                    <a:pt x="0" y="39"/>
                  </a:lnTo>
                  <a:lnTo>
                    <a:pt x="1" y="49"/>
                  </a:lnTo>
                  <a:lnTo>
                    <a:pt x="5" y="57"/>
                  </a:lnTo>
                  <a:lnTo>
                    <a:pt x="9" y="63"/>
                  </a:lnTo>
                  <a:lnTo>
                    <a:pt x="14" y="66"/>
                  </a:lnTo>
                  <a:lnTo>
                    <a:pt x="11" y="59"/>
                  </a:lnTo>
                  <a:lnTo>
                    <a:pt x="10" y="53"/>
                  </a:lnTo>
                  <a:lnTo>
                    <a:pt x="17" y="59"/>
                  </a:lnTo>
                  <a:lnTo>
                    <a:pt x="30" y="64"/>
                  </a:lnTo>
                  <a:lnTo>
                    <a:pt x="22" y="57"/>
                  </a:lnTo>
                  <a:lnTo>
                    <a:pt x="21" y="51"/>
                  </a:lnTo>
                  <a:lnTo>
                    <a:pt x="21" y="47"/>
                  </a:lnTo>
                  <a:lnTo>
                    <a:pt x="33" y="54"/>
                  </a:lnTo>
                  <a:lnTo>
                    <a:pt x="48" y="62"/>
                  </a:lnTo>
                  <a:lnTo>
                    <a:pt x="60" y="66"/>
                  </a:lnTo>
                  <a:lnTo>
                    <a:pt x="75" y="65"/>
                  </a:lnTo>
                  <a:lnTo>
                    <a:pt x="81" y="64"/>
                  </a:lnTo>
                  <a:lnTo>
                    <a:pt x="72" y="77"/>
                  </a:lnTo>
                </a:path>
              </a:pathLst>
            </a:custGeom>
            <a:blipFill dpi="0" rotWithShape="0">
              <a:blip/>
              <a:srcRect/>
              <a:tile tx="0" ty="0" sx="100000" sy="100000" flip="none" algn="tl"/>
            </a:blipFill>
            <a:ln w="9525" cap="rnd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  <p:sp>
          <p:nvSpPr>
            <p:cNvPr id="107552" name="Oval 111"/>
            <p:cNvSpPr>
              <a:spLocks noChangeArrowheads="1"/>
            </p:cNvSpPr>
            <p:nvPr/>
          </p:nvSpPr>
          <p:spPr bwMode="auto">
            <a:xfrm>
              <a:off x="3025" y="2477"/>
              <a:ext cx="5" cy="5"/>
            </a:xfrm>
            <a:prstGeom prst="ellipse">
              <a:avLst/>
            </a:prstGeom>
            <a:solidFill>
              <a:srgbClr val="008080"/>
            </a:solidFill>
            <a:ln w="12700">
              <a:solidFill>
                <a:srgbClr val="00404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107540" name="Text Box 113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rgbClr val="000000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Surface Hub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" y="1049387"/>
            <a:ext cx="9296400" cy="603721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r>
              <a:rPr lang="en-US" dirty="0" err="1" smtClean="0"/>
              <a:t>HoloLens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914400"/>
            <a:ext cx="9242176" cy="616915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Group Decision Rooms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47800"/>
            <a:ext cx="77724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Embeds decision making process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dedicated computer-based conference facility 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real time large group support (5-50)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typically facilitated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may embed a structured meeting process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400" dirty="0"/>
              <a:t>Typical function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explore unstructured problems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brainstorm ideas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organize/prioritize results</a:t>
            </a:r>
            <a:endParaRPr lang="en-US" sz="20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voting…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good for </a:t>
            </a:r>
            <a:r>
              <a:rPr lang="en-US" sz="2000" dirty="0" smtClean="0"/>
              <a:t>brainstorming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5400" y="3429000"/>
            <a:ext cx="4038600" cy="3071813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4953000" y="6400800"/>
            <a:ext cx="3429000" cy="3651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rgbClr val="5F5F5F"/>
                </a:solidFill>
                <a:latin typeface="Verdana" charset="0"/>
              </a:rPr>
              <a:t>The COLAB meeting room, Xerox PARC </a:t>
            </a:r>
            <a:r>
              <a:rPr lang="en-US" sz="900" b="0">
                <a:latin typeface="Verdana" charset="0"/>
              </a:rPr>
              <a:t>http://www2.parc.com/istl/members/stefik/colab.htm</a:t>
            </a:r>
          </a:p>
        </p:txBody>
      </p:sp>
      <p:sp>
        <p:nvSpPr>
          <p:cNvPr id="54278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Google Glass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587828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CSCW Tool Design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-228600"/>
            <a:ext cx="7848600" cy="710727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and Adoption Challenges</a:t>
            </a:r>
            <a:endParaRPr lang="en-US" dirty="0"/>
          </a:p>
        </p:txBody>
      </p:sp>
      <p:pic>
        <p:nvPicPr>
          <p:cNvPr id="5" name="Content Placeholder 4" descr="adoption challenges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468" r="-30468"/>
          <a:stretch>
            <a:fillRect/>
          </a:stretch>
        </p:blipFill>
        <p:spPr>
          <a:xfrm>
            <a:off x="0" y="1219200"/>
            <a:ext cx="9560306" cy="52578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457200" y="6519446"/>
            <a:ext cx="967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http://www.interaction-design.org/encyclopedia/cscw_computer_supported_cooperative_work.html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Opportunities?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437"/>
            <a:ext cx="8229600" cy="4525963"/>
          </a:xfrm>
        </p:spPr>
        <p:txBody>
          <a:bodyPr/>
          <a:lstStyle/>
          <a:p>
            <a:r>
              <a:rPr lang="en-US" dirty="0" smtClean="0"/>
              <a:t>Constant </a:t>
            </a:r>
            <a:r>
              <a:rPr lang="en-US" dirty="0" smtClean="0">
                <a:solidFill>
                  <a:srgbClr val="FF0000"/>
                </a:solidFill>
              </a:rPr>
              <a:t>reinvention</a:t>
            </a:r>
            <a:r>
              <a:rPr lang="en-US" dirty="0" smtClean="0"/>
              <a:t> of technologies, less expensive to use, more accessible</a:t>
            </a:r>
          </a:p>
          <a:p>
            <a:r>
              <a:rPr lang="en-US" dirty="0" smtClean="0"/>
              <a:t>From awareness to too much awareness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Immersive </a:t>
            </a:r>
            <a:r>
              <a:rPr lang="en-US" dirty="0" smtClean="0"/>
              <a:t>technologies?  Interest has waxed and waned</a:t>
            </a:r>
          </a:p>
          <a:p>
            <a:r>
              <a:rPr lang="en-US" dirty="0" smtClean="0"/>
              <a:t>Domains of education, medicine and software development are seeing rapid adoption of collaborative technologies – focus for study, but also need for </a:t>
            </a:r>
            <a:r>
              <a:rPr lang="en-US" dirty="0" smtClean="0">
                <a:solidFill>
                  <a:srgbClr val="FF0000"/>
                </a:solidFill>
              </a:rPr>
              <a:t>new skills </a:t>
            </a:r>
            <a:r>
              <a:rPr lang="en-US" dirty="0" smtClean="0"/>
              <a:t>in those domains</a:t>
            </a:r>
          </a:p>
          <a:p>
            <a:r>
              <a:rPr lang="en-US" dirty="0" smtClean="0"/>
              <a:t>How to deal with</a:t>
            </a:r>
            <a:r>
              <a:rPr lang="en-US" dirty="0" smtClean="0">
                <a:solidFill>
                  <a:srgbClr val="FF0000"/>
                </a:solidFill>
              </a:rPr>
              <a:t> transparency</a:t>
            </a:r>
            <a:r>
              <a:rPr lang="en-US" dirty="0" smtClean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457200" y="6519446"/>
            <a:ext cx="96774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http://www.interaction-design.org/encyclopedia/cscw_computer_supported_cooperative_work.html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But…</a:t>
            </a:r>
            <a:endParaRPr lang="en-US" dirty="0"/>
          </a:p>
        </p:txBody>
      </p:sp>
      <p:sp>
        <p:nvSpPr>
          <p:cNvPr id="419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</a:t>
            </a:r>
            <a:r>
              <a:rPr lang="en-US" dirty="0">
                <a:solidFill>
                  <a:srgbClr val="FF0000"/>
                </a:solidFill>
              </a:rPr>
              <a:t>adapt</a:t>
            </a:r>
            <a:r>
              <a:rPr lang="en-US" dirty="0"/>
              <a:t> the technology to the organization and </a:t>
            </a:r>
            <a:r>
              <a:rPr lang="en-US" i="1" dirty="0">
                <a:solidFill>
                  <a:srgbClr val="FF0000"/>
                </a:solidFill>
              </a:rPr>
              <a:t>vice versa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(</a:t>
            </a:r>
            <a:r>
              <a:rPr lang="en-US" dirty="0" err="1"/>
              <a:t>Bannon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Even a small change can lead to significant changes… we need to study and understand those changes (can we predict them</a:t>
            </a:r>
            <a:r>
              <a:rPr lang="en-US" dirty="0" smtClean="0"/>
              <a:t>?)</a:t>
            </a:r>
            <a:endParaRPr lang="en-US" dirty="0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Display Groupware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1371600"/>
            <a:ext cx="7772400" cy="4876800"/>
          </a:xfrm>
        </p:spPr>
        <p:txBody>
          <a:bodyPr/>
          <a:lstStyle/>
          <a:p>
            <a:r>
              <a:rPr lang="en-US" sz="2800"/>
              <a:t>Multiple people using a single display</a:t>
            </a:r>
          </a:p>
          <a:p>
            <a:pPr lvl="1"/>
            <a:r>
              <a:rPr lang="en-US" sz="2400"/>
              <a:t>multiple input devices</a:t>
            </a:r>
          </a:p>
          <a:p>
            <a:pPr lvl="1"/>
            <a:r>
              <a:rPr lang="en-US" sz="2400"/>
              <a:t>simultaneous input</a:t>
            </a:r>
          </a:p>
          <a:p>
            <a:pPr lvl="1"/>
            <a:r>
              <a:rPr lang="en-US" sz="2400"/>
              <a:t>new interaction widgets</a:t>
            </a:r>
          </a:p>
          <a:p>
            <a:pPr lvl="1"/>
            <a:endParaRPr lang="en-US" sz="2400"/>
          </a:p>
          <a:p>
            <a:pPr lvl="1"/>
            <a:r>
              <a:rPr lang="en-US" sz="2400"/>
              <a:t>technical issues (O/S)</a:t>
            </a:r>
          </a:p>
          <a:p>
            <a:pPr lvl="1"/>
            <a:r>
              <a:rPr lang="en-US" sz="2400"/>
              <a:t>conflict with conventional</a:t>
            </a:r>
            <a:br>
              <a:rPr lang="en-US" sz="2400"/>
            </a:br>
            <a:r>
              <a:rPr lang="en-US" sz="2400"/>
              <a:t>applications</a:t>
            </a:r>
          </a:p>
          <a:p>
            <a:pPr lvl="1"/>
            <a:r>
              <a:rPr lang="en-US" sz="2400"/>
              <a:t>supporting social </a:t>
            </a:r>
            <a:br>
              <a:rPr lang="en-US" sz="2400"/>
            </a:br>
            <a:r>
              <a:rPr lang="en-US" sz="2400"/>
              <a:t>conventions</a:t>
            </a:r>
            <a:br>
              <a:rPr lang="en-US" sz="2400"/>
            </a:br>
            <a:r>
              <a:rPr lang="en-US" sz="2400"/>
              <a:t>of simultaneous work</a:t>
            </a:r>
          </a:p>
          <a:p>
            <a:pPr lvl="1"/>
            <a:r>
              <a:rPr lang="en-US" sz="2400"/>
              <a:t>mice vs. direct touch…</a:t>
            </a:r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  <a:p>
            <a:pPr lvl="1"/>
            <a:endParaRPr lang="en-US" sz="2400"/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057400"/>
            <a:ext cx="4114800" cy="3055938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</p:pic>
      <p:sp>
        <p:nvSpPr>
          <p:cNvPr id="56325" name="Text Box 5"/>
          <p:cNvSpPr txBox="1">
            <a:spLocks noChangeArrowheads="1"/>
          </p:cNvSpPr>
          <p:nvPr/>
        </p:nvSpPr>
        <p:spPr bwMode="auto">
          <a:xfrm>
            <a:off x="5257800" y="5257800"/>
            <a:ext cx="3429000" cy="50165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 b="0">
                <a:solidFill>
                  <a:schemeClr val="hlink"/>
                </a:solidFill>
                <a:latin typeface="Verdana" charset="0"/>
              </a:rPr>
              <a:t>Edward Tse http://grouplab.cpsc.ucalgary.ca/papers/2004/04-SDGToolkit-MScThesis/SDGToolkit-MSc.pdf</a:t>
            </a:r>
          </a:p>
        </p:txBody>
      </p:sp>
      <p:sp>
        <p:nvSpPr>
          <p:cNvPr id="56326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Table / Wall Displays</a:t>
            </a:r>
            <a:endParaRPr lang="en-CA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7772400" cy="4876800"/>
          </a:xfrm>
        </p:spPr>
        <p:txBody>
          <a:bodyPr/>
          <a:lstStyle/>
          <a:p>
            <a:pPr lvl="1"/>
            <a:r>
              <a:rPr lang="en-US" sz="2400"/>
              <a:t>device characteristics</a:t>
            </a:r>
          </a:p>
          <a:p>
            <a:pPr lvl="1"/>
            <a:r>
              <a:rPr lang="en-US" sz="2400"/>
              <a:t>social affordances of </a:t>
            </a:r>
            <a:br>
              <a:rPr lang="en-US" sz="2400"/>
            </a:br>
            <a:r>
              <a:rPr lang="en-US" sz="2400"/>
              <a:t>tables/wall</a:t>
            </a:r>
          </a:p>
        </p:txBody>
      </p:sp>
      <p:sp>
        <p:nvSpPr>
          <p:cNvPr id="58372" name="Rectangle 5"/>
          <p:cNvSpPr>
            <a:spLocks noChangeArrowheads="1"/>
          </p:cNvSpPr>
          <p:nvPr/>
        </p:nvSpPr>
        <p:spPr bwMode="auto">
          <a:xfrm>
            <a:off x="5334000" y="3760788"/>
            <a:ext cx="17970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Times New Roman" charset="0"/>
              <a:buNone/>
            </a:pPr>
            <a:r>
              <a:rPr lang="en-CA" b="0" i="1">
                <a:solidFill>
                  <a:schemeClr val="bg1"/>
                </a:solidFill>
                <a:latin typeface="Arial" charset="0"/>
              </a:rPr>
              <a:t>SEGAL Lab, UVic</a:t>
            </a:r>
          </a:p>
        </p:txBody>
      </p:sp>
      <p:sp>
        <p:nvSpPr>
          <p:cNvPr id="58373" name="Text Box 8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  <p:pic>
        <p:nvPicPr>
          <p:cNvPr id="58374" name="Picture 9" descr="thing-img_7827_75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572000"/>
            <a:ext cx="2895600" cy="197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14800" y="1682750"/>
            <a:ext cx="4724400" cy="1860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  <p:pic>
        <p:nvPicPr>
          <p:cNvPr id="58376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3124200"/>
            <a:ext cx="3271838" cy="2452688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Roomware</a:t>
            </a:r>
            <a:endParaRPr lang="en-CA"/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1295400"/>
            <a:ext cx="7772400" cy="4876800"/>
          </a:xfrm>
        </p:spPr>
        <p:txBody>
          <a:bodyPr/>
          <a:lstStyle/>
          <a:p>
            <a:r>
              <a:rPr lang="en-US"/>
              <a:t>C</a:t>
            </a:r>
            <a:r>
              <a:rPr lang="en-CA"/>
              <a:t>omputer-augmented room elements</a:t>
            </a:r>
            <a:endParaRPr lang="en-US"/>
          </a:p>
          <a:p>
            <a:pPr lvl="1"/>
            <a:r>
              <a:rPr lang="en-CA"/>
              <a:t>integrated desk/wall displays for collaboration</a:t>
            </a:r>
          </a:p>
          <a:p>
            <a:pPr lvl="1"/>
            <a:r>
              <a:rPr lang="en-CA"/>
              <a:t>Inter-operation between devices </a:t>
            </a:r>
          </a:p>
          <a:p>
            <a:endParaRPr lang="en-CA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7164388" y="6400800"/>
            <a:ext cx="19796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Clr>
                <a:srgbClr val="FF3300"/>
              </a:buClr>
              <a:buFont typeface="Times New Roman" charset="0"/>
              <a:buNone/>
            </a:pPr>
            <a:r>
              <a:rPr lang="en-US" b="0" i="1">
                <a:latin typeface="Arial" charset="0"/>
              </a:rPr>
              <a:t>From the GMD Darmstadt </a:t>
            </a:r>
            <a:br>
              <a:rPr lang="en-US" b="0" i="1">
                <a:latin typeface="Arial" charset="0"/>
              </a:rPr>
            </a:br>
            <a:r>
              <a:rPr lang="en-US" b="0" i="1">
                <a:latin typeface="Arial" charset="0"/>
              </a:rPr>
              <a:t>web site on I-Land</a:t>
            </a:r>
            <a:endParaRPr lang="en-CA" b="0" i="1">
              <a:latin typeface="Arial" charset="0"/>
            </a:endParaRPr>
          </a:p>
        </p:txBody>
      </p:sp>
      <p:pic>
        <p:nvPicPr>
          <p:cNvPr id="6042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2713" y="3394075"/>
            <a:ext cx="5867400" cy="340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0422" name="Text Box 7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E75CDAB-B0AC-8549-8ABC-828A1F74310A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62000"/>
            <a:ext cx="7620000" cy="562927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524000" y="4572000"/>
            <a:ext cx="3124200" cy="1752600"/>
          </a:xfrm>
          <a:prstGeom prst="ellipse">
            <a:avLst/>
          </a:prstGeom>
          <a:noFill/>
          <a:ln w="41275">
            <a:solidFill>
              <a:srgbClr val="CC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Video / Audio conferencing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95400"/>
            <a:ext cx="7772400" cy="4876800"/>
          </a:xfrm>
        </p:spPr>
        <p:txBody>
          <a:bodyPr/>
          <a:lstStyle/>
          <a:p>
            <a:r>
              <a:rPr lang="en-US"/>
              <a:t>Desktop conferencing</a:t>
            </a:r>
          </a:p>
          <a:p>
            <a:pPr lvl="1"/>
            <a:r>
              <a:rPr lang="en-US"/>
              <a:t>bandwidth/latency issues</a:t>
            </a:r>
          </a:p>
          <a:p>
            <a:pPr lvl="1"/>
            <a:r>
              <a:rPr lang="en-US"/>
              <a:t>what is the value of talking heads? </a:t>
            </a:r>
          </a:p>
        </p:txBody>
      </p:sp>
      <p:pic>
        <p:nvPicPr>
          <p:cNvPr id="64516" name="Picture 4" descr="video_l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733800"/>
            <a:ext cx="449580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4419600" y="6324600"/>
            <a:ext cx="3733800" cy="365125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>
                <a:solidFill>
                  <a:srgbClr val="FF0000"/>
                </a:solidFill>
                <a:latin typeface="Verdana" charset="0"/>
              </a:rPr>
              <a:t>VoiceToVideo, http://www.voicetovideo.com/images/video_lge.gif</a:t>
            </a:r>
          </a:p>
        </p:txBody>
      </p:sp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8200" y="2895600"/>
            <a:ext cx="3657600" cy="27209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64519" name="Text Box 7"/>
          <p:cNvSpPr txBox="1">
            <a:spLocks noChangeArrowheads="1"/>
          </p:cNvSpPr>
          <p:nvPr/>
        </p:nvSpPr>
        <p:spPr bwMode="auto">
          <a:xfrm>
            <a:off x="914400" y="5410200"/>
            <a:ext cx="3429000" cy="228600"/>
          </a:xfrm>
          <a:prstGeom prst="rect">
            <a:avLst/>
          </a:prstGeom>
          <a:noFill/>
          <a:ln w="12699">
            <a:noFill/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prstTxWarp prst="textNoShape">
              <a:avLst/>
            </a:prstTxWarp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sz="900">
                <a:solidFill>
                  <a:srgbClr val="FF0000"/>
                </a:solidFill>
                <a:latin typeface="Verdana" charset="0"/>
              </a:rPr>
              <a:t>Xerox Parc video link</a:t>
            </a:r>
          </a:p>
        </p:txBody>
      </p:sp>
      <p:sp>
        <p:nvSpPr>
          <p:cNvPr id="64520" name="Text Box 9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Instant messengers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447800"/>
            <a:ext cx="7772400" cy="4876800"/>
          </a:xfrm>
        </p:spPr>
        <p:txBody>
          <a:bodyPr/>
          <a:lstStyle/>
          <a:p>
            <a:r>
              <a:rPr lang="en-US" sz="2800"/>
              <a:t>Casual interaction</a:t>
            </a:r>
          </a:p>
          <a:p>
            <a:pPr lvl="1"/>
            <a:r>
              <a:rPr lang="en-US" sz="2400"/>
              <a:t>awareness to light-weight </a:t>
            </a:r>
            <a:br>
              <a:rPr lang="en-US" sz="2400"/>
            </a:br>
            <a:r>
              <a:rPr lang="en-US" sz="2400"/>
              <a:t>conversations</a:t>
            </a:r>
            <a:br>
              <a:rPr lang="en-US" sz="2400"/>
            </a:br>
            <a:endParaRPr lang="en-US" sz="2400"/>
          </a:p>
          <a:p>
            <a:r>
              <a:rPr lang="en-US" sz="2800"/>
              <a:t>Killer app</a:t>
            </a:r>
          </a:p>
          <a:p>
            <a:pPr lvl="1"/>
            <a:r>
              <a:rPr lang="en-US" sz="2400"/>
              <a:t>evolving social norms</a:t>
            </a:r>
          </a:p>
          <a:p>
            <a:pPr lvl="1"/>
            <a:r>
              <a:rPr lang="en-US" sz="2400"/>
              <a:t>defining communities </a:t>
            </a:r>
          </a:p>
        </p:txBody>
      </p:sp>
      <p:sp>
        <p:nvSpPr>
          <p:cNvPr id="66564" name="Text Box 8"/>
          <p:cNvSpPr txBox="1">
            <a:spLocks noChangeArrowheads="1"/>
          </p:cNvSpPr>
          <p:nvPr/>
        </p:nvSpPr>
        <p:spPr bwMode="auto">
          <a:xfrm>
            <a:off x="228600" y="6521450"/>
            <a:ext cx="4572000" cy="33655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/>
            <a:r>
              <a:rPr lang="en-US" b="0">
                <a:solidFill>
                  <a:schemeClr val="hlink"/>
                </a:solidFill>
              </a:rPr>
              <a:t>http://pages.cpsc.ucalgary.ca/~saul/781</a:t>
            </a:r>
          </a:p>
        </p:txBody>
      </p:sp>
      <p:pic>
        <p:nvPicPr>
          <p:cNvPr id="66565" name="Picture 9"/>
          <p:cNvPicPr>
            <a:picLocks noChangeAspect="1" noChangeArrowheads="1"/>
          </p:cNvPicPr>
          <p:nvPr/>
        </p:nvPicPr>
        <p:blipFill>
          <a:blip r:embed="rId3"/>
          <a:srcRect t="14815" b="14815"/>
          <a:stretch>
            <a:fillRect/>
          </a:stretch>
        </p:blipFill>
        <p:spPr bwMode="auto">
          <a:xfrm>
            <a:off x="6553200" y="762000"/>
            <a:ext cx="2057400" cy="144780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  <p:pic>
        <p:nvPicPr>
          <p:cNvPr id="66566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8200" y="2362200"/>
            <a:ext cx="3429000" cy="4114800"/>
          </a:xfrm>
          <a:prstGeom prst="rect">
            <a:avLst/>
          </a:prstGeom>
          <a:noFill/>
          <a:ln w="12700">
            <a:noFill/>
            <a:miter lim="800000"/>
            <a:headEnd/>
            <a:tailEnd type="none" w="lg" len="lg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11831</TotalTime>
  <Words>1423</Words>
  <Application>Microsoft Macintosh PowerPoint</Application>
  <PresentationFormat>On-screen Show (4:3)</PresentationFormat>
  <Paragraphs>265</Paragraphs>
  <Slides>35</Slides>
  <Notes>25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CSCW Technologies over time</vt:lpstr>
      <vt:lpstr>Slide 2</vt:lpstr>
      <vt:lpstr>Group Decision Rooms</vt:lpstr>
      <vt:lpstr>Single Display Groupware</vt:lpstr>
      <vt:lpstr>Shared Table / Wall Displays</vt:lpstr>
      <vt:lpstr>Roomware</vt:lpstr>
      <vt:lpstr>Slide 7</vt:lpstr>
      <vt:lpstr>Video / Audio conferencing</vt:lpstr>
      <vt:lpstr>Instant messengers</vt:lpstr>
      <vt:lpstr>Rich Instant Messaging</vt:lpstr>
      <vt:lpstr>Chat rooms/MUDS/Virtual worlds</vt:lpstr>
      <vt:lpstr>Shared Screens/Windows</vt:lpstr>
      <vt:lpstr>Multi-user editors</vt:lpstr>
      <vt:lpstr>Collaborative editors cont.</vt:lpstr>
      <vt:lpstr>Slide 15</vt:lpstr>
      <vt:lpstr>Email</vt:lpstr>
      <vt:lpstr>Email – Information Lens </vt:lpstr>
      <vt:lpstr>Communal Messaging</vt:lpstr>
      <vt:lpstr>Group Calendars</vt:lpstr>
      <vt:lpstr>Workflow</vt:lpstr>
      <vt:lpstr>Wikis</vt:lpstr>
      <vt:lpstr>Slide 22</vt:lpstr>
      <vt:lpstr>Community Bulletin Boards</vt:lpstr>
      <vt:lpstr>Control Rooms</vt:lpstr>
      <vt:lpstr>Slide 25</vt:lpstr>
      <vt:lpstr>Connected meeting rooms</vt:lpstr>
      <vt:lpstr>Anytime, any place “groupware”</vt:lpstr>
      <vt:lpstr>Surface Hub </vt:lpstr>
      <vt:lpstr>HoloLens</vt:lpstr>
      <vt:lpstr>Google Glass</vt:lpstr>
      <vt:lpstr>CSCW Tool Design</vt:lpstr>
      <vt:lpstr>Slide 32</vt:lpstr>
      <vt:lpstr>Design and Adoption Challenges</vt:lpstr>
      <vt:lpstr>Opportunities?</vt:lpstr>
      <vt:lpstr>But…</vt:lpstr>
    </vt:vector>
  </TitlesOfParts>
  <Company>University of Victoria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Csc 586F: Advanced topics in  Human Computer Interaction</dc:title>
  <dc:creator>mstorey_2</dc:creator>
  <cp:lastModifiedBy>Margaret-Anne Storey</cp:lastModifiedBy>
  <cp:revision>53</cp:revision>
  <cp:lastPrinted>2014-01-10T05:39:13Z</cp:lastPrinted>
  <dcterms:created xsi:type="dcterms:W3CDTF">2015-06-24T21:41:58Z</dcterms:created>
  <dcterms:modified xsi:type="dcterms:W3CDTF">2015-06-24T21:43:23Z</dcterms:modified>
</cp:coreProperties>
</file>